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7" r:id="rId2"/>
  </p:sldMasterIdLst>
  <p:notesMasterIdLst>
    <p:notesMasterId r:id="rId36"/>
  </p:notesMasterIdLst>
  <p:sldIdLst>
    <p:sldId id="314" r:id="rId3"/>
    <p:sldId id="25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9" r:id="rId25"/>
    <p:sldId id="310" r:id="rId26"/>
    <p:sldId id="312" r:id="rId27"/>
    <p:sldId id="311" r:id="rId28"/>
    <p:sldId id="313" r:id="rId29"/>
    <p:sldId id="315" r:id="rId30"/>
    <p:sldId id="316" r:id="rId31"/>
    <p:sldId id="317" r:id="rId32"/>
    <p:sldId id="318" r:id="rId33"/>
    <p:sldId id="319" r:id="rId34"/>
    <p:sldId id="32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2F56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E7C929D-8720-47FB-A30D-76570660BC9A}" type="datetimeFigureOut">
              <a:rPr lang="en-US"/>
              <a:pPr>
                <a:defRPr/>
              </a:pPr>
              <a:t>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81CE5B3-5025-4126-82B7-E1AA03B2D32C}" type="slidenum">
              <a:rPr lang="en-US"/>
              <a:pPr>
                <a:defRPr/>
              </a:pPr>
              <a:t>‹#›</a:t>
            </a:fld>
            <a:endParaRPr lang="en-US" dirty="0"/>
          </a:p>
        </p:txBody>
      </p:sp>
    </p:spTree>
    <p:extLst>
      <p:ext uri="{BB962C8B-B14F-4D97-AF65-F5344CB8AC3E}">
        <p14:creationId xmlns:p14="http://schemas.microsoft.com/office/powerpoint/2010/main" val="2976475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412EDA-1B95-47E0-A3CA-8047B0099DCF}"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F19FF5-C6BD-4BE1-889D-B1567CC234A7}" type="slidenum">
              <a:rPr lang="en-US" smtClean="0"/>
              <a:pPr fontAlgn="base">
                <a:spcBef>
                  <a:spcPct val="0"/>
                </a:spcBef>
                <a:spcAft>
                  <a:spcPct val="0"/>
                </a:spcAft>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0B9D5A-9154-4B84-A297-1D5EE0F23E6E}" type="slidenum">
              <a:rPr lang="en-US" smtClean="0"/>
              <a:pPr fontAlgn="base">
                <a:spcBef>
                  <a:spcPct val="0"/>
                </a:spcBef>
                <a:spcAft>
                  <a:spcPct val="0"/>
                </a:spcAft>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B896A-226E-4BAE-B0E5-442F2B3982EA}" type="slidenum">
              <a:rPr lang="en-US" smtClean="0"/>
              <a:pPr fontAlgn="base">
                <a:spcBef>
                  <a:spcPct val="0"/>
                </a:spcBef>
                <a:spcAft>
                  <a:spcPct val="0"/>
                </a:spcAft>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C954A5-95AB-44BA-A9E9-BE8B1ED6DF3B}" type="slidenum">
              <a:rPr lang="en-US" smtClean="0"/>
              <a:pPr fontAlgn="base">
                <a:spcBef>
                  <a:spcPct val="0"/>
                </a:spcBef>
                <a:spcAft>
                  <a:spcPct val="0"/>
                </a:spcAft>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9304BE-BDB4-423F-B3C0-FFD9AF7036D0}" type="slidenum">
              <a:rPr lang="en-US" smtClean="0"/>
              <a:pPr fontAlgn="base">
                <a:spcBef>
                  <a:spcPct val="0"/>
                </a:spcBef>
                <a:spcAft>
                  <a:spcPct val="0"/>
                </a:spcAft>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0DDDD6-0056-4E91-8939-FC399DD71970}" type="slidenum">
              <a:rPr lang="en-US" smtClean="0"/>
              <a:pPr fontAlgn="base">
                <a:spcBef>
                  <a:spcPct val="0"/>
                </a:spcBef>
                <a:spcAft>
                  <a:spcPct val="0"/>
                </a:spcAft>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8E49A-4D78-4039-903B-CEB1DD05D099}" type="slidenum">
              <a:rPr lang="en-US" smtClean="0"/>
              <a:pPr fontAlgn="base">
                <a:spcBef>
                  <a:spcPct val="0"/>
                </a:spcBef>
                <a:spcAft>
                  <a:spcPct val="0"/>
                </a:spcAft>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861411-9EE9-4B18-AFD3-032CC8CF2BA7}" type="slidenum">
              <a:rPr lang="en-US" smtClean="0"/>
              <a:pPr fontAlgn="base">
                <a:spcBef>
                  <a:spcPct val="0"/>
                </a:spcBef>
                <a:spcAft>
                  <a:spcPct val="0"/>
                </a:spcAft>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B16978-67C8-47B2-9792-1AEDD3221582}" type="slidenum">
              <a:rPr lang="en-US" smtClean="0"/>
              <a:pPr fontAlgn="base">
                <a:spcBef>
                  <a:spcPct val="0"/>
                </a:spcBef>
                <a:spcAft>
                  <a:spcPct val="0"/>
                </a:spcAft>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C9171B-11E9-4903-B5EF-42EA81CA2769}" type="slidenum">
              <a:rPr lang="en-US" smtClean="0"/>
              <a:pPr fontAlgn="base">
                <a:spcBef>
                  <a:spcPct val="0"/>
                </a:spcBef>
                <a:spcAft>
                  <a:spcPct val="0"/>
                </a:spcAft>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CA3C10-B0BE-47F7-8A29-E04F4F3CB607}" type="slidenum">
              <a:rPr lang="en-US" smtClean="0"/>
              <a:pPr fontAlgn="base">
                <a:spcBef>
                  <a:spcPct val="0"/>
                </a:spcBef>
                <a:spcAft>
                  <a:spcPct val="0"/>
                </a:spcAft>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952759-66B8-41EF-893F-EA7558A4ACF4}" type="slidenum">
              <a:rPr lang="en-US" smtClean="0"/>
              <a:pPr fontAlgn="base">
                <a:spcBef>
                  <a:spcPct val="0"/>
                </a:spcBef>
                <a:spcAft>
                  <a:spcPct val="0"/>
                </a:spcAft>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1AC306-351F-4DC7-B0BA-C4F9CD9C9B71}" type="slidenum">
              <a:rPr lang="en-US" smtClean="0"/>
              <a:pPr fontAlgn="base">
                <a:spcBef>
                  <a:spcPct val="0"/>
                </a:spcBef>
                <a:spcAft>
                  <a:spcPct val="0"/>
                </a:spcAft>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E6376B-238E-4582-9041-A738C89A95E9}" type="slidenum">
              <a:rPr lang="en-US" smtClean="0"/>
              <a:pPr fontAlgn="base">
                <a:spcBef>
                  <a:spcPct val="0"/>
                </a:spcBef>
                <a:spcAft>
                  <a:spcPct val="0"/>
                </a:spcAft>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CAB4F7-D4D5-4FB3-8FC8-7D4636FA4897}" type="slidenum">
              <a:rPr lang="en-US" smtClean="0"/>
              <a:pPr fontAlgn="base">
                <a:spcBef>
                  <a:spcPct val="0"/>
                </a:spcBef>
                <a:spcAft>
                  <a:spcPct val="0"/>
                </a:spcAft>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BFA0DB-132E-4C30-B6CE-F0BC0493CED4}" type="slidenum">
              <a:rPr lang="en-US" smtClean="0"/>
              <a:pPr fontAlgn="base">
                <a:spcBef>
                  <a:spcPct val="0"/>
                </a:spcBef>
                <a:spcAft>
                  <a:spcPct val="0"/>
                </a:spcAft>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3416BC-C5BE-43E5-B266-C2398CEA19BE}" type="slidenum">
              <a:rPr lang="en-US" smtClean="0"/>
              <a:pPr fontAlgn="base">
                <a:spcBef>
                  <a:spcPct val="0"/>
                </a:spcBef>
                <a:spcAft>
                  <a:spcPct val="0"/>
                </a:spcAft>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4DE8FA-4A34-4D6A-986A-15F983D95DA0}" type="slidenum">
              <a:rPr lang="en-US" smtClean="0"/>
              <a:pPr fontAlgn="base">
                <a:spcBef>
                  <a:spcPct val="0"/>
                </a:spcBef>
                <a:spcAft>
                  <a:spcPct val="0"/>
                </a:spcAft>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490CC9-382A-43F4-8B39-FEA457464848}" type="slidenum">
              <a:rPr lang="en-US" smtClean="0"/>
              <a:pPr fontAlgn="base">
                <a:spcBef>
                  <a:spcPct val="0"/>
                </a:spcBef>
                <a:spcAft>
                  <a:spcPct val="0"/>
                </a:spcAft>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6A7EBD-0F3A-4749-BDE2-AB01E120F247}" type="slidenum">
              <a:rPr lang="en-US" smtClean="0"/>
              <a:pPr fontAlgn="base">
                <a:spcBef>
                  <a:spcPct val="0"/>
                </a:spcBef>
                <a:spcAft>
                  <a:spcPct val="0"/>
                </a:spcAft>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DD4BCB-5276-4358-949E-CA8945DB01F4}" type="slidenum">
              <a:rPr lang="en-US" smtClean="0"/>
              <a:pPr fontAlgn="base">
                <a:spcBef>
                  <a:spcPct val="0"/>
                </a:spcBef>
                <a:spcAft>
                  <a:spcPct val="0"/>
                </a:spcAft>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28314A-CE52-40C4-AB28-CBACA46E27BC}" type="slidenum">
              <a:rPr lang="en-US" smtClean="0"/>
              <a:pPr fontAlgn="base">
                <a:spcBef>
                  <a:spcPct val="0"/>
                </a:spcBef>
                <a:spcAft>
                  <a:spcPct val="0"/>
                </a:spcAft>
                <a:defRPr/>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E51E45-5DEC-4634-9338-B1CED10A5D30}" type="slidenum">
              <a:rPr lang="en-US" smtClean="0"/>
              <a:pPr fontAlgn="base">
                <a:spcBef>
                  <a:spcPct val="0"/>
                </a:spcBef>
                <a:spcAft>
                  <a:spcPct val="0"/>
                </a:spcAft>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22F51E-51C7-4789-AD0A-527183DF7B15}" type="slidenum">
              <a:rPr lang="en-US" smtClean="0"/>
              <a:pPr fontAlgn="base">
                <a:spcBef>
                  <a:spcPct val="0"/>
                </a:spcBef>
                <a:spcAft>
                  <a:spcPct val="0"/>
                </a:spcAft>
                <a:defRPr/>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45C6FB-0245-471B-B613-F180A350D069}"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D1A2FF-D393-42EC-ABCF-8FFB34ABB382}" type="slidenum">
              <a:rPr lang="en-US" smtClean="0"/>
              <a:pPr fontAlgn="base">
                <a:spcBef>
                  <a:spcPct val="0"/>
                </a:spcBef>
                <a:spcAft>
                  <a:spcPct val="0"/>
                </a:spcAft>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96999E-5A06-4A2D-AFA4-F70C2322FC73}" type="slidenum">
              <a:rPr lang="en-US" smtClean="0"/>
              <a:pPr fontAlgn="base">
                <a:spcBef>
                  <a:spcPct val="0"/>
                </a:spcBef>
                <a:spcAft>
                  <a:spcPct val="0"/>
                </a:spcAft>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CC867A-E49F-4359-80C6-BE22183241EF}" type="slidenum">
              <a:rPr lang="en-US" smtClean="0"/>
              <a:pPr fontAlgn="base">
                <a:spcBef>
                  <a:spcPct val="0"/>
                </a:spcBef>
                <a:spcAft>
                  <a:spcPct val="0"/>
                </a:spcAft>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C2E56-1A63-4821-8928-4318744355B0}" type="slidenum">
              <a:rPr lang="en-US" smtClean="0"/>
              <a:pPr fontAlgn="base">
                <a:spcBef>
                  <a:spcPct val="0"/>
                </a:spcBef>
                <a:spcAft>
                  <a:spcPct val="0"/>
                </a:spcAft>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B8C789-3F81-4A55-B8C6-CAAB6C077396}" type="slidenum">
              <a:rPr lang="en-US" smtClean="0"/>
              <a:pPr fontAlgn="base">
                <a:spcBef>
                  <a:spcPct val="0"/>
                </a:spcBef>
                <a:spcAft>
                  <a:spcPct val="0"/>
                </a:spcAft>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44DA5A4-16A8-4539-B26F-56A060F07EBB}"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0C3645-5172-4D5F-AD93-C8C3069285E7}" type="slidenum">
              <a:rPr lang="en-US"/>
              <a:pPr>
                <a:defRPr/>
              </a:pPr>
              <a:t>‹#›</a:t>
            </a:fld>
            <a:endParaRPr lang="en-US" dirty="0"/>
          </a:p>
        </p:txBody>
      </p:sp>
    </p:spTree>
    <p:extLst>
      <p:ext uri="{BB962C8B-B14F-4D97-AF65-F5344CB8AC3E}">
        <p14:creationId xmlns:p14="http://schemas.microsoft.com/office/powerpoint/2010/main" val="404506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9CD16E92-5194-4E1E-9FE8-F535209D7007}"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11F043-48FC-4688-BA90-245A54B8A662}" type="slidenum">
              <a:rPr lang="en-US"/>
              <a:pPr>
                <a:defRPr/>
              </a:pPr>
              <a:t>‹#›</a:t>
            </a:fld>
            <a:endParaRPr lang="en-US" dirty="0"/>
          </a:p>
        </p:txBody>
      </p:sp>
    </p:spTree>
    <p:extLst>
      <p:ext uri="{BB962C8B-B14F-4D97-AF65-F5344CB8AC3E}">
        <p14:creationId xmlns:p14="http://schemas.microsoft.com/office/powerpoint/2010/main" val="247988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800" dirty="0">
                <a:solidFill>
                  <a:schemeClr val="bg1"/>
                </a:solidFill>
              </a:defRPr>
            </a:lvl1pPr>
          </a:lstStyle>
          <a:p>
            <a:pPr>
              <a:defRPr/>
            </a:pPr>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dirty="0"/>
            </a:lvl1pPr>
          </a:lstStyle>
          <a:p>
            <a:pPr>
              <a:defRPr/>
            </a:pPr>
            <a:endParaRPr lang="en-US"/>
          </a:p>
        </p:txBody>
      </p:sp>
    </p:spTree>
    <p:extLst>
      <p:ext uri="{BB962C8B-B14F-4D97-AF65-F5344CB8AC3E}">
        <p14:creationId xmlns:p14="http://schemas.microsoft.com/office/powerpoint/2010/main" val="1575155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1881A31C-1B1F-4CE4-83F7-756A7B57B248}" type="datetimeFigureOut">
              <a:rPr lang="en-US"/>
              <a:pPr>
                <a:defRPr/>
              </a:pPr>
              <a:t>1/4/2018</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ED336C8A-0F72-43B9-BEE8-2FA1AC18622B}" type="slidenum">
              <a:rPr lang="en-US"/>
              <a:pPr>
                <a:defRPr/>
              </a:pPr>
              <a:t>‹#›</a:t>
            </a:fld>
            <a:endParaRPr lang="en-US" dirty="0"/>
          </a:p>
        </p:txBody>
      </p:sp>
    </p:spTree>
    <p:extLst>
      <p:ext uri="{BB962C8B-B14F-4D97-AF65-F5344CB8AC3E}">
        <p14:creationId xmlns:p14="http://schemas.microsoft.com/office/powerpoint/2010/main" val="16344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oAutofit/>
          </a:bodyPr>
          <a:lstStyle>
            <a:lvl1pPr>
              <a:defRPr sz="6600"/>
            </a:lvl1pPr>
          </a:lstStyle>
          <a:p>
            <a:r>
              <a:rPr lang="en-US"/>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7DEE753-1C6F-4C97-A359-BBD1064ED49B}"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285104-C39F-4C95-8ACD-8746D5584307}" type="slidenum">
              <a:rPr lang="en-US"/>
              <a:pPr>
                <a:defRPr/>
              </a:pPr>
              <a:t>‹#›</a:t>
            </a:fld>
            <a:endParaRPr lang="en-US" dirty="0"/>
          </a:p>
        </p:txBody>
      </p:sp>
    </p:spTree>
    <p:extLst>
      <p:ext uri="{BB962C8B-B14F-4D97-AF65-F5344CB8AC3E}">
        <p14:creationId xmlns:p14="http://schemas.microsoft.com/office/powerpoint/2010/main" val="2951524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4"/>
          </p:nvPr>
        </p:nvSpPr>
        <p:spPr/>
        <p:txBody>
          <a:bodyPr/>
          <a:lstStyle>
            <a:lvl1pPr>
              <a:defRPr/>
            </a:lvl1pPr>
          </a:lstStyle>
          <a:p>
            <a:pPr>
              <a:defRPr/>
            </a:pPr>
            <a:fld id="{E1B9E035-562F-428C-8382-3A394EBED323}" type="datetimeFigureOut">
              <a:rPr lang="en-US"/>
              <a:pPr>
                <a:defRPr/>
              </a:pPr>
              <a:t>1/4/2018</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E6EE944C-D2E2-4A13-9002-E15686079A0A}" type="slidenum">
              <a:rPr lang="en-US"/>
              <a:pPr>
                <a:defRPr/>
              </a:pPr>
              <a:t>‹#›</a:t>
            </a:fld>
            <a:endParaRPr lang="en-US" dirty="0"/>
          </a:p>
        </p:txBody>
      </p:sp>
    </p:spTree>
    <p:extLst>
      <p:ext uri="{BB962C8B-B14F-4D97-AF65-F5344CB8AC3E}">
        <p14:creationId xmlns:p14="http://schemas.microsoft.com/office/powerpoint/2010/main" val="1607060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oAutofit/>
          </a:bodyPr>
          <a:lstStyle>
            <a:lvl1pPr algn="l">
              <a:defRPr sz="4800" b="1" cap="all"/>
            </a:lvl1pPr>
          </a:lstStyle>
          <a:p>
            <a:r>
              <a:rPr lang="en-US"/>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423D137-9E00-4B2C-A7F4-2042D40AC271}"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0005D0-A396-4543-AB6D-EFF25B1881CC}" type="slidenum">
              <a:rPr lang="en-US"/>
              <a:pPr>
                <a:defRPr/>
              </a:pPr>
              <a:t>‹#›</a:t>
            </a:fld>
            <a:endParaRPr lang="en-US" dirty="0"/>
          </a:p>
        </p:txBody>
      </p:sp>
    </p:spTree>
    <p:extLst>
      <p:ext uri="{BB962C8B-B14F-4D97-AF65-F5344CB8AC3E}">
        <p14:creationId xmlns:p14="http://schemas.microsoft.com/office/powerpoint/2010/main" val="116616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8"/>
          <p:cNvSpPr>
            <a:spLocks noGrp="1"/>
          </p:cNvSpPr>
          <p:nvPr>
            <p:ph type="dt" sz="half" idx="10"/>
          </p:nvPr>
        </p:nvSpPr>
        <p:spPr/>
        <p:txBody>
          <a:bodyPr/>
          <a:lstStyle>
            <a:lvl1pPr>
              <a:defRPr/>
            </a:lvl1pPr>
          </a:lstStyle>
          <a:p>
            <a:pPr>
              <a:defRPr/>
            </a:pPr>
            <a:fld id="{B65A4DF6-F2D8-4AF4-A0D0-353A8C598F9E}" type="datetimeFigureOut">
              <a:rPr lang="en-US"/>
              <a:pPr>
                <a:defRPr/>
              </a:pPr>
              <a:t>1/4/2018</a:t>
            </a:fld>
            <a:endParaRPr lang="en-US" dirty="0"/>
          </a:p>
        </p:txBody>
      </p:sp>
      <p:sp>
        <p:nvSpPr>
          <p:cNvPr id="6" name="Slide Number Placeholder 9"/>
          <p:cNvSpPr>
            <a:spLocks noGrp="1"/>
          </p:cNvSpPr>
          <p:nvPr>
            <p:ph type="sldNum" sz="quarter" idx="11"/>
          </p:nvPr>
        </p:nvSpPr>
        <p:spPr/>
        <p:txBody>
          <a:bodyPr/>
          <a:lstStyle>
            <a:lvl1pPr>
              <a:defRPr/>
            </a:lvl1pPr>
          </a:lstStyle>
          <a:p>
            <a:pPr>
              <a:defRPr/>
            </a:pPr>
            <a:fld id="{AD655CC5-E74C-4457-A606-454B65CB322A}" type="slidenum">
              <a:rPr lang="en-US"/>
              <a:pPr>
                <a:defRPr/>
              </a:pPr>
              <a:t>‹#›</a:t>
            </a:fld>
            <a:endParaRPr lang="en-US" dirty="0"/>
          </a:p>
        </p:txBody>
      </p:sp>
      <p:sp>
        <p:nvSpPr>
          <p:cNvPr id="7" name="Footer Placeholder 10"/>
          <p:cNvSpPr>
            <a:spLocks noGrp="1"/>
          </p:cNvSpPr>
          <p:nvPr>
            <p:ph type="ftr" sz="quarter" idx="12"/>
          </p:nvPr>
        </p:nvSpPr>
        <p:spPr>
          <a:xfrm>
            <a:off x="493713" y="6356350"/>
            <a:ext cx="5102225" cy="365125"/>
          </a:xfrm>
        </p:spPr>
        <p:txBody>
          <a:bodyPr/>
          <a:lstStyle>
            <a:lvl1pPr>
              <a:defRPr/>
            </a:lvl1pPr>
          </a:lstStyle>
          <a:p>
            <a:pPr>
              <a:defRPr/>
            </a:pPr>
            <a:endParaRPr lang="en-US"/>
          </a:p>
        </p:txBody>
      </p:sp>
    </p:spTree>
    <p:extLst>
      <p:ext uri="{BB962C8B-B14F-4D97-AF65-F5344CB8AC3E}">
        <p14:creationId xmlns:p14="http://schemas.microsoft.com/office/powerpoint/2010/main" val="2731464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9"/>
          <p:cNvSpPr>
            <a:spLocks noGrp="1"/>
          </p:cNvSpPr>
          <p:nvPr>
            <p:ph type="dt" sz="half" idx="10"/>
          </p:nvPr>
        </p:nvSpPr>
        <p:spPr/>
        <p:txBody>
          <a:bodyPr/>
          <a:lstStyle>
            <a:lvl1pPr>
              <a:defRPr/>
            </a:lvl1pPr>
          </a:lstStyle>
          <a:p>
            <a:pPr>
              <a:defRPr/>
            </a:pPr>
            <a:fld id="{C31202B1-405A-4E64-8556-08056D43F3BA}" type="datetimeFigureOut">
              <a:rPr lang="en-US"/>
              <a:pPr>
                <a:defRPr/>
              </a:pPr>
              <a:t>1/4/2018</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B1C3B2DB-3448-4099-AEAC-9E849A8AB643}" type="slidenum">
              <a:rPr lang="en-US"/>
              <a:pPr>
                <a:defRPr/>
              </a:pPr>
              <a:t>‹#›</a:t>
            </a:fld>
            <a:endParaRPr lang="en-US" dirty="0"/>
          </a:p>
        </p:txBody>
      </p:sp>
      <p:sp>
        <p:nvSpPr>
          <p:cNvPr id="9" name="Footer Placeholder 11"/>
          <p:cNvSpPr>
            <a:spLocks noGrp="1"/>
          </p:cNvSpPr>
          <p:nvPr>
            <p:ph type="ftr" sz="quarter" idx="12"/>
          </p:nvPr>
        </p:nvSpPr>
        <p:spPr>
          <a:xfrm>
            <a:off x="493713" y="6356350"/>
            <a:ext cx="5102225" cy="365125"/>
          </a:xfrm>
        </p:spPr>
        <p:txBody>
          <a:bodyPr/>
          <a:lstStyle>
            <a:lvl1pPr>
              <a:defRPr/>
            </a:lvl1pPr>
          </a:lstStyle>
          <a:p>
            <a:pPr>
              <a:defRPr/>
            </a:pPr>
            <a:endParaRPr lang="en-US"/>
          </a:p>
        </p:txBody>
      </p:sp>
    </p:spTree>
    <p:extLst>
      <p:ext uri="{BB962C8B-B14F-4D97-AF65-F5344CB8AC3E}">
        <p14:creationId xmlns:p14="http://schemas.microsoft.com/office/powerpoint/2010/main" val="1651655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162800" y="1550988"/>
            <a:ext cx="1828800" cy="365125"/>
          </a:xfrm>
        </p:spPr>
        <p:txBody>
          <a:bodyPr/>
          <a:lstStyle>
            <a:lvl1pPr>
              <a:defRPr/>
            </a:lvl1pPr>
          </a:lstStyle>
          <a:p>
            <a:pPr>
              <a:defRPr/>
            </a:pPr>
            <a:fld id="{60EC3B57-2386-4EAA-8FE1-923929C8A4E4}" type="datetimeFigureOut">
              <a:rPr lang="en-US"/>
              <a:pPr>
                <a:defRPr/>
              </a:pPr>
              <a:t>1/4/2018</a:t>
            </a:fld>
            <a:endParaRPr lang="en-US" dirty="0"/>
          </a:p>
        </p:txBody>
      </p:sp>
      <p:sp>
        <p:nvSpPr>
          <p:cNvPr id="4" name="Slide Number Placeholder 3"/>
          <p:cNvSpPr>
            <a:spLocks noGrp="1"/>
          </p:cNvSpPr>
          <p:nvPr>
            <p:ph type="sldNum" sz="quarter" idx="11"/>
          </p:nvPr>
        </p:nvSpPr>
        <p:spPr/>
        <p:txBody>
          <a:bodyPr/>
          <a:lstStyle>
            <a:lvl1pPr>
              <a:defRPr/>
            </a:lvl1pPr>
          </a:lstStyle>
          <a:p>
            <a:pPr>
              <a:defRPr/>
            </a:pPr>
            <a:fld id="{29A50DEF-B64C-4F7D-8513-F9FDD5CF9DA7}" type="slidenum">
              <a:rPr lang="en-US"/>
              <a:pPr>
                <a:defRPr/>
              </a:pPr>
              <a:t>‹#›</a:t>
            </a:fld>
            <a:endParaRPr lang="en-US" dirty="0"/>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560966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6A1F5C-BC61-4DE4-8F47-07C1C6735826}" type="datetimeFigureOut">
              <a:rPr lang="en-US"/>
              <a:pPr>
                <a:defRPr/>
              </a:pPr>
              <a:t>1/4/2018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9C7D8D-8A2F-402A-8C0D-4FF573E482A9}" type="slidenum">
              <a:rPr lang="en-US"/>
              <a:pPr>
                <a:defRPr/>
              </a:pPr>
              <a:t>‹#›</a:t>
            </a:fld>
            <a:endParaRPr lang="en-US" dirty="0"/>
          </a:p>
        </p:txBody>
      </p:sp>
    </p:spTree>
    <p:extLst>
      <p:ext uri="{BB962C8B-B14F-4D97-AF65-F5344CB8AC3E}">
        <p14:creationId xmlns:p14="http://schemas.microsoft.com/office/powerpoint/2010/main" val="158511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7BAA37-1F09-412F-B86A-7144AA211532}"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DB3789-C065-4C3E-BCA9-EA8C1FBD2E62}" type="slidenum">
              <a:rPr lang="en-US"/>
              <a:pPr>
                <a:defRPr/>
              </a:pPr>
              <a:t>‹#›</a:t>
            </a:fld>
            <a:endParaRPr lang="en-US" dirty="0"/>
          </a:p>
        </p:txBody>
      </p:sp>
    </p:spTree>
    <p:extLst>
      <p:ext uri="{BB962C8B-B14F-4D97-AF65-F5344CB8AC3E}">
        <p14:creationId xmlns:p14="http://schemas.microsoft.com/office/powerpoint/2010/main" val="1712187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93776" y="606425"/>
            <a:ext cx="3629025" cy="1041400"/>
          </a:xfrm>
        </p:spPr>
        <p:txBody>
          <a:bodyPr/>
          <a:lstStyle>
            <a:lvl1pPr algn="l">
              <a:defRPr sz="1800" b="1"/>
            </a:lvl1pPr>
          </a:lstStyle>
          <a:p>
            <a:r>
              <a:rPr lang="en-US"/>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p:cNvSpPr>
            <a:spLocks noGrp="1"/>
          </p:cNvSpPr>
          <p:nvPr>
            <p:ph type="dt" sz="half" idx="10"/>
          </p:nvPr>
        </p:nvSpPr>
        <p:spPr/>
        <p:txBody>
          <a:bodyPr/>
          <a:lstStyle>
            <a:lvl1pPr>
              <a:defRPr/>
            </a:lvl1pPr>
          </a:lstStyle>
          <a:p>
            <a:pPr>
              <a:defRPr/>
            </a:pPr>
            <a:fld id="{E5D58168-0E51-45EC-8496-EECBC03E893D}" type="datetimeFigureOut">
              <a:rPr lang="en-US"/>
              <a:pPr>
                <a:defRPr/>
              </a:pPr>
              <a:t>1/4/2018</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4662E401-EBB3-4C54-B47D-225667109C40}" type="slidenum">
              <a:rPr lang="en-US"/>
              <a:pPr>
                <a:defRPr/>
              </a:pPr>
              <a:t>‹#›</a:t>
            </a:fld>
            <a:endParaRPr lang="en-US" dirty="0"/>
          </a:p>
        </p:txBody>
      </p:sp>
      <p:sp>
        <p:nvSpPr>
          <p:cNvPr id="7" name="Footer Placeholder 9"/>
          <p:cNvSpPr>
            <a:spLocks noGrp="1"/>
          </p:cNvSpPr>
          <p:nvPr>
            <p:ph type="ftr" sz="quarter" idx="12"/>
          </p:nvPr>
        </p:nvSpPr>
        <p:spPr>
          <a:xfrm>
            <a:off x="493713" y="6356350"/>
            <a:ext cx="5102225" cy="365125"/>
          </a:xfrm>
        </p:spPr>
        <p:txBody>
          <a:bodyPr/>
          <a:lstStyle>
            <a:lvl1pPr>
              <a:defRPr/>
            </a:lvl1pPr>
          </a:lstStyle>
          <a:p>
            <a:pPr>
              <a:defRPr/>
            </a:pPr>
            <a:endParaRPr lang="en-US"/>
          </a:p>
        </p:txBody>
      </p:sp>
    </p:spTree>
    <p:extLst>
      <p:ext uri="{BB962C8B-B14F-4D97-AF65-F5344CB8AC3E}">
        <p14:creationId xmlns:p14="http://schemas.microsoft.com/office/powerpoint/2010/main" val="3307923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p:cNvSpPr>
            <a:spLocks noGrp="1"/>
          </p:cNvSpPr>
          <p:nvPr>
            <p:ph type="dt" sz="half" idx="10"/>
          </p:nvPr>
        </p:nvSpPr>
        <p:spPr/>
        <p:txBody>
          <a:bodyPr/>
          <a:lstStyle>
            <a:lvl1pPr>
              <a:defRPr/>
            </a:lvl1pPr>
          </a:lstStyle>
          <a:p>
            <a:pPr>
              <a:defRPr/>
            </a:pPr>
            <a:fld id="{E0B2ED97-740D-44D2-829E-FB00E1768D11}" type="datetimeFigureOut">
              <a:rPr lang="en-US"/>
              <a:pPr>
                <a:defRPr/>
              </a:pPr>
              <a:t>1/4/2018</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363CD71C-136F-4D64-A44C-B4C9F9E1ADEF}" type="slidenum">
              <a:rPr lang="en-US"/>
              <a:pPr>
                <a:defRPr/>
              </a:pPr>
              <a:t>‹#›</a:t>
            </a:fld>
            <a:endParaRPr lang="en-US" dirty="0"/>
          </a:p>
        </p:txBody>
      </p:sp>
      <p:sp>
        <p:nvSpPr>
          <p:cNvPr id="7" name="Footer Placeholder 9"/>
          <p:cNvSpPr>
            <a:spLocks noGrp="1"/>
          </p:cNvSpPr>
          <p:nvPr>
            <p:ph type="ftr" sz="quarter" idx="12"/>
          </p:nvPr>
        </p:nvSpPr>
        <p:spPr>
          <a:xfrm>
            <a:off x="493713" y="6356350"/>
            <a:ext cx="5102225" cy="365125"/>
          </a:xfrm>
        </p:spPr>
        <p:txBody>
          <a:bodyPr/>
          <a:lstStyle>
            <a:lvl1pPr>
              <a:defRPr/>
            </a:lvl1pPr>
          </a:lstStyle>
          <a:p>
            <a:pPr>
              <a:defRPr/>
            </a:pPr>
            <a:endParaRPr lang="en-US"/>
          </a:p>
        </p:txBody>
      </p:sp>
    </p:spTree>
    <p:extLst>
      <p:ext uri="{BB962C8B-B14F-4D97-AF65-F5344CB8AC3E}">
        <p14:creationId xmlns:p14="http://schemas.microsoft.com/office/powerpoint/2010/main" val="1667408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820E23D-A7EB-4EF7-8140-9B6F5017EDDA}"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46CB4D-75B3-4064-957D-5650DFD27DC4}" type="slidenum">
              <a:rPr lang="en-US"/>
              <a:pPr>
                <a:defRPr/>
              </a:pPr>
              <a:t>‹#›</a:t>
            </a:fld>
            <a:endParaRPr lang="en-US" dirty="0"/>
          </a:p>
        </p:txBody>
      </p:sp>
    </p:spTree>
    <p:extLst>
      <p:ext uri="{BB962C8B-B14F-4D97-AF65-F5344CB8AC3E}">
        <p14:creationId xmlns:p14="http://schemas.microsoft.com/office/powerpoint/2010/main" val="273723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dirty="0"/>
            </a:lvl1pPr>
          </a:lstStyle>
          <a:p>
            <a:pPr>
              <a:defRPr/>
            </a:pPr>
            <a:endParaRPr lang="en-US"/>
          </a:p>
        </p:txBody>
      </p:sp>
    </p:spTree>
    <p:extLst>
      <p:ext uri="{BB962C8B-B14F-4D97-AF65-F5344CB8AC3E}">
        <p14:creationId xmlns:p14="http://schemas.microsoft.com/office/powerpoint/2010/main" val="296796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C2BC9C8-E7A9-48BD-9714-8A0990E4C7D7}" type="datetimeFigureOut">
              <a:rPr lang="en-US"/>
              <a:pPr>
                <a:defRPr/>
              </a:pPr>
              <a:t>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2387D4-D3B3-46E5-9AEE-017A8EF66197}" type="slidenum">
              <a:rPr lang="en-US"/>
              <a:pPr>
                <a:defRPr/>
              </a:pPr>
              <a:t>‹#›</a:t>
            </a:fld>
            <a:endParaRPr lang="en-US" dirty="0"/>
          </a:p>
        </p:txBody>
      </p:sp>
    </p:spTree>
    <p:extLst>
      <p:ext uri="{BB962C8B-B14F-4D97-AF65-F5344CB8AC3E}">
        <p14:creationId xmlns:p14="http://schemas.microsoft.com/office/powerpoint/2010/main" val="386282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747A4D7-AD69-4A10-8800-8E19AC800575}" type="datetimeFigureOut">
              <a:rPr lang="en-US"/>
              <a:pPr>
                <a:defRPr/>
              </a:pPr>
              <a:t>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6423DD-A2A7-434A-B062-862AEFDF5B2A}" type="slidenum">
              <a:rPr lang="en-US"/>
              <a:pPr>
                <a:defRPr/>
              </a:pPr>
              <a:t>‹#›</a:t>
            </a:fld>
            <a:endParaRPr lang="en-US" dirty="0"/>
          </a:p>
        </p:txBody>
      </p:sp>
    </p:spTree>
    <p:extLst>
      <p:ext uri="{BB962C8B-B14F-4D97-AF65-F5344CB8AC3E}">
        <p14:creationId xmlns:p14="http://schemas.microsoft.com/office/powerpoint/2010/main" val="1012730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ED4608-C52C-415F-A033-969357759572}" type="datetimeFigureOut">
              <a:rPr lang="en-US"/>
              <a:pPr>
                <a:defRPr/>
              </a:pPr>
              <a:t>1/4/2018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E5F8AA-982F-4993-A773-A7896972C0DA}" type="slidenum">
              <a:rPr lang="en-US"/>
              <a:pPr>
                <a:defRPr/>
              </a:pPr>
              <a:t>‹#›</a:t>
            </a:fld>
            <a:endParaRPr lang="en-US" dirty="0"/>
          </a:p>
        </p:txBody>
      </p:sp>
    </p:spTree>
    <p:extLst>
      <p:ext uri="{BB962C8B-B14F-4D97-AF65-F5344CB8AC3E}">
        <p14:creationId xmlns:p14="http://schemas.microsoft.com/office/powerpoint/2010/main" val="243292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5DF80D2-9B6E-4FEF-9865-6903FDD45730}" type="datetimeFigureOut">
              <a:rPr lang="en-US"/>
              <a:pPr>
                <a:defRPr/>
              </a:pPr>
              <a:t>1/4/2018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316D9FC-C545-45BF-BEA6-3C185D563C89}" type="slidenum">
              <a:rPr lang="en-US"/>
              <a:pPr>
                <a:defRPr/>
              </a:pPr>
              <a:t>‹#›</a:t>
            </a:fld>
            <a:endParaRPr lang="en-US" dirty="0"/>
          </a:p>
        </p:txBody>
      </p:sp>
    </p:spTree>
    <p:extLst>
      <p:ext uri="{BB962C8B-B14F-4D97-AF65-F5344CB8AC3E}">
        <p14:creationId xmlns:p14="http://schemas.microsoft.com/office/powerpoint/2010/main" val="428527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539B15-2F43-4E61-A21C-BCF48622942A}" type="datetimeFigureOut">
              <a:rPr lang="en-US"/>
              <a:pPr>
                <a:defRPr/>
              </a:pPr>
              <a:t>1/4/2018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C6D2C9-ABCE-4D16-AC79-772B1E1FCEE3}" type="slidenum">
              <a:rPr lang="en-US"/>
              <a:pPr>
                <a:defRPr/>
              </a:pPr>
              <a:t>‹#›</a:t>
            </a:fld>
            <a:endParaRPr lang="en-US" dirty="0"/>
          </a:p>
        </p:txBody>
      </p:sp>
    </p:spTree>
    <p:extLst>
      <p:ext uri="{BB962C8B-B14F-4D97-AF65-F5344CB8AC3E}">
        <p14:creationId xmlns:p14="http://schemas.microsoft.com/office/powerpoint/2010/main" val="241614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D849A134-EB6C-4F38-9A81-55B21356F6F0}" type="datetimeFigureOut">
              <a:rPr lang="en-US"/>
              <a:pPr>
                <a:defRPr/>
              </a:pPr>
              <a:t>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B105C7-E840-4518-96A0-CA0D829BE5AF}" type="slidenum">
              <a:rPr lang="en-US"/>
              <a:pPr>
                <a:defRPr/>
              </a:pPr>
              <a:t>‹#›</a:t>
            </a:fld>
            <a:endParaRPr lang="en-US" dirty="0"/>
          </a:p>
        </p:txBody>
      </p:sp>
    </p:spTree>
    <p:extLst>
      <p:ext uri="{BB962C8B-B14F-4D97-AF65-F5344CB8AC3E}">
        <p14:creationId xmlns:p14="http://schemas.microsoft.com/office/powerpoint/2010/main" val="275715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036F479-51D9-4FC3-B516-23B0AF244658}" type="datetimeFigureOut">
              <a:rPr lang="en-US"/>
              <a:pPr>
                <a:defRPr/>
              </a:pPr>
              <a:t>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5CDD9F-D954-4C9E-8C09-FA72A3E8886D}" type="slidenum">
              <a:rPr lang="en-US"/>
              <a:pPr>
                <a:defRPr/>
              </a:pPr>
              <a:t>‹#›</a:t>
            </a:fld>
            <a:endParaRPr lang="en-US" dirty="0"/>
          </a:p>
        </p:txBody>
      </p:sp>
    </p:spTree>
    <p:extLst>
      <p:ext uri="{BB962C8B-B14F-4D97-AF65-F5344CB8AC3E}">
        <p14:creationId xmlns:p14="http://schemas.microsoft.com/office/powerpoint/2010/main" val="226120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A0D9E2-FC7D-445E-811A-A8E2ECBEB8E4}" type="datetimeFigureOut">
              <a:rPr lang="en-US"/>
              <a:pPr>
                <a:defRPr/>
              </a:pPr>
              <a:t>1/4/2018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474A8B-6B82-407C-BBEF-C5DBCCC19BE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72" r:id="rId11"/>
    <p:sldLayoutId id="2147483766"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975" y="1554163"/>
            <a:ext cx="2073275" cy="197961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2051" name="Text Placeholder 2"/>
          <p:cNvSpPr>
            <a:spLocks noGrp="1"/>
          </p:cNvSpPr>
          <p:nvPr>
            <p:ph type="body" idx="1"/>
          </p:nvPr>
        </p:nvSpPr>
        <p:spPr bwMode="auto">
          <a:xfrm>
            <a:off x="3454400" y="1547813"/>
            <a:ext cx="4222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162800" y="188913"/>
            <a:ext cx="1828800" cy="365125"/>
          </a:xfrm>
          <a:prstGeom prst="rect">
            <a:avLst/>
          </a:prstGeom>
        </p:spPr>
        <p:txBody>
          <a:bodyPr vert="horz" lIns="91440" tIns="45720" rIns="91440" bIns="45720" rtlCol="0" anchor="t"/>
          <a:lstStyle>
            <a:lvl1pPr algn="l">
              <a:defRPr sz="1200" smtClean="0">
                <a:solidFill>
                  <a:schemeClr val="tx1">
                    <a:tint val="75000"/>
                  </a:schemeClr>
                </a:solidFill>
              </a:defRPr>
            </a:lvl1pPr>
          </a:lstStyle>
          <a:p>
            <a:pPr>
              <a:defRPr/>
            </a:pPr>
            <a:fld id="{B8563928-2416-4DF8-AFE7-8CB6D66A5752}" type="datetimeFigureOut">
              <a:rPr lang="en-US"/>
              <a:pPr>
                <a:defRPr/>
              </a:pPr>
              <a:t>1/4/2018</a:t>
            </a:fld>
            <a:endParaRPr lang="en-US" dirty="0"/>
          </a:p>
        </p:txBody>
      </p:sp>
      <p:sp>
        <p:nvSpPr>
          <p:cNvPr id="5" name="Footer Placeholder 4"/>
          <p:cNvSpPr>
            <a:spLocks noGrp="1"/>
          </p:cNvSpPr>
          <p:nvPr>
            <p:ph type="ftr" sz="quarter" idx="3"/>
          </p:nvPr>
        </p:nvSpPr>
        <p:spPr>
          <a:xfrm>
            <a:off x="1069975" y="6356350"/>
            <a:ext cx="5102225" cy="365125"/>
          </a:xfrm>
          <a:prstGeom prst="rect">
            <a:avLst/>
          </a:prstGeom>
        </p:spPr>
        <p:txBody>
          <a:bodyPr vert="horz" lIns="91440" tIns="45720" rIns="91440" bIns="45720" rtlCol="0" anchor="t"/>
          <a:lstStyle>
            <a:lvl1pPr algn="l">
              <a:defRPr sz="1200" dirty="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159625" y="6356350"/>
            <a:ext cx="1138238" cy="365125"/>
          </a:xfrm>
          <a:prstGeom prst="rect">
            <a:avLst/>
          </a:prstGeom>
        </p:spPr>
        <p:txBody>
          <a:bodyPr vert="horz" lIns="91440" tIns="45720" rIns="91440" bIns="45720" rtlCol="0" anchor="t"/>
          <a:lstStyle>
            <a:lvl1pPr algn="l">
              <a:defRPr sz="1200" smtClean="0">
                <a:solidFill>
                  <a:schemeClr val="tx1">
                    <a:tint val="75000"/>
                  </a:schemeClr>
                </a:solidFill>
              </a:defRPr>
            </a:lvl1pPr>
          </a:lstStyle>
          <a:p>
            <a:pPr>
              <a:defRPr/>
            </a:pPr>
            <a:fld id="{523A2426-49EE-40BA-8219-C7E5CA2C3166}"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3" r:id="rId4"/>
    <p:sldLayoutId id="2147483774" r:id="rId5"/>
    <p:sldLayoutId id="2147483775" r:id="rId6"/>
    <p:sldLayoutId id="2147483770" r:id="rId7"/>
    <p:sldLayoutId id="2147483776" r:id="rId8"/>
    <p:sldLayoutId id="2147483777" r:id="rId9"/>
    <p:sldLayoutId id="2147483771" r:id="rId10"/>
    <p:sldLayoutId id="2147483778" r:id="rId11"/>
  </p:sldLayoutIdLst>
  <p:txStyles>
    <p:titleStyle>
      <a:lvl1pPr algn="l" rtl="0" fontAlgn="base">
        <a:spcBef>
          <a:spcPct val="0"/>
        </a:spcBef>
        <a:spcAft>
          <a:spcPct val="0"/>
        </a:spcAft>
        <a:defRPr kern="1200" cap="all">
          <a:solidFill>
            <a:schemeClr val="tx1"/>
          </a:solidFill>
          <a:latin typeface="+mj-lt"/>
          <a:ea typeface="+mj-ea"/>
          <a:cs typeface="+mj-cs"/>
        </a:defRPr>
      </a:lvl1pPr>
      <a:lvl2pPr algn="l" rtl="0" fontAlgn="base">
        <a:spcBef>
          <a:spcPct val="0"/>
        </a:spcBef>
        <a:spcAft>
          <a:spcPct val="0"/>
        </a:spcAft>
        <a:defRPr>
          <a:solidFill>
            <a:schemeClr val="tx1"/>
          </a:solidFill>
          <a:latin typeface="Arial Black" pitchFamily="34" charset="0"/>
        </a:defRPr>
      </a:lvl2pPr>
      <a:lvl3pPr algn="l" rtl="0" fontAlgn="base">
        <a:spcBef>
          <a:spcPct val="0"/>
        </a:spcBef>
        <a:spcAft>
          <a:spcPct val="0"/>
        </a:spcAft>
        <a:defRPr>
          <a:solidFill>
            <a:schemeClr val="tx1"/>
          </a:solidFill>
          <a:latin typeface="Arial Black" pitchFamily="34" charset="0"/>
        </a:defRPr>
      </a:lvl3pPr>
      <a:lvl4pPr algn="l" rtl="0" fontAlgn="base">
        <a:spcBef>
          <a:spcPct val="0"/>
        </a:spcBef>
        <a:spcAft>
          <a:spcPct val="0"/>
        </a:spcAft>
        <a:defRPr>
          <a:solidFill>
            <a:schemeClr val="tx1"/>
          </a:solidFill>
          <a:latin typeface="Arial Black" pitchFamily="34" charset="0"/>
        </a:defRPr>
      </a:lvl4pPr>
      <a:lvl5pPr algn="l" rtl="0" fontAlgn="base">
        <a:spcBef>
          <a:spcPct val="0"/>
        </a:spcBef>
        <a:spcAft>
          <a:spcPct val="0"/>
        </a:spcAft>
        <a:defRPr>
          <a:solidFill>
            <a:schemeClr val="tx1"/>
          </a:solidFill>
          <a:latin typeface="Arial Black"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Font typeface="Arial" charset="0"/>
        <a:buChar char="•"/>
        <a:defRPr i="1"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i="1"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i="1"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i="1"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slide" Target="slide28.xml"/><Relationship Id="rId13" Type="http://schemas.openxmlformats.org/officeDocument/2006/relationships/slide" Target="slide24.xml"/><Relationship Id="rId18" Type="http://schemas.openxmlformats.org/officeDocument/2006/relationships/slide" Target="slide20.xml"/><Relationship Id="rId26" Type="http://schemas.openxmlformats.org/officeDocument/2006/relationships/slide" Target="slide31.xml"/><Relationship Id="rId3" Type="http://schemas.openxmlformats.org/officeDocument/2006/relationships/slide" Target="slide3.xml"/><Relationship Id="rId21" Type="http://schemas.openxmlformats.org/officeDocument/2006/relationships/slide" Target="slide6.xml"/><Relationship Id="rId34" Type="http://schemas.openxmlformats.org/officeDocument/2006/relationships/image" Target="../media/image1.jpg"/><Relationship Id="rId7" Type="http://schemas.openxmlformats.org/officeDocument/2006/relationships/slide" Target="slide23.xml"/><Relationship Id="rId12" Type="http://schemas.openxmlformats.org/officeDocument/2006/relationships/slide" Target="slide19.xml"/><Relationship Id="rId17" Type="http://schemas.openxmlformats.org/officeDocument/2006/relationships/slide" Target="slide15.xml"/><Relationship Id="rId25" Type="http://schemas.openxmlformats.org/officeDocument/2006/relationships/slide" Target="slide25.xml"/><Relationship Id="rId33" Type="http://schemas.openxmlformats.org/officeDocument/2006/relationships/slide" Target="slide33.xml"/><Relationship Id="rId2" Type="http://schemas.openxmlformats.org/officeDocument/2006/relationships/notesSlide" Target="../notesSlides/notesSlide1.xml"/><Relationship Id="rId16" Type="http://schemas.openxmlformats.org/officeDocument/2006/relationships/slide" Target="slide10.xml"/><Relationship Id="rId20" Type="http://schemas.openxmlformats.org/officeDocument/2006/relationships/slide" Target="slide30.xml"/><Relationship Id="rId29" Type="http://schemas.openxmlformats.org/officeDocument/2006/relationships/slide" Target="slide17.xml"/><Relationship Id="rId1" Type="http://schemas.openxmlformats.org/officeDocument/2006/relationships/slideLayout" Target="../slideLayouts/slideLayout19.xml"/><Relationship Id="rId6" Type="http://schemas.openxmlformats.org/officeDocument/2006/relationships/slide" Target="slide18.xml"/><Relationship Id="rId11" Type="http://schemas.openxmlformats.org/officeDocument/2006/relationships/slide" Target="slide14.xml"/><Relationship Id="rId24" Type="http://schemas.openxmlformats.org/officeDocument/2006/relationships/slide" Target="slide21.xml"/><Relationship Id="rId32" Type="http://schemas.openxmlformats.org/officeDocument/2006/relationships/slide" Target="slide32.xml"/><Relationship Id="rId5" Type="http://schemas.openxmlformats.org/officeDocument/2006/relationships/slide" Target="slide13.xml"/><Relationship Id="rId15" Type="http://schemas.openxmlformats.org/officeDocument/2006/relationships/slide" Target="slide5.xml"/><Relationship Id="rId23" Type="http://schemas.openxmlformats.org/officeDocument/2006/relationships/slide" Target="slide16.xml"/><Relationship Id="rId28" Type="http://schemas.openxmlformats.org/officeDocument/2006/relationships/slide" Target="slide12.xml"/><Relationship Id="rId10" Type="http://schemas.openxmlformats.org/officeDocument/2006/relationships/slide" Target="slide9.xml"/><Relationship Id="rId19" Type="http://schemas.openxmlformats.org/officeDocument/2006/relationships/slide" Target="slide26.xml"/><Relationship Id="rId31" Type="http://schemas.openxmlformats.org/officeDocument/2006/relationships/slide" Target="slide27.xml"/><Relationship Id="rId4" Type="http://schemas.openxmlformats.org/officeDocument/2006/relationships/slide" Target="slide8.xml"/><Relationship Id="rId9" Type="http://schemas.openxmlformats.org/officeDocument/2006/relationships/slide" Target="slide4.xml"/><Relationship Id="rId14" Type="http://schemas.openxmlformats.org/officeDocument/2006/relationships/slide" Target="slide29.xml"/><Relationship Id="rId22" Type="http://schemas.openxmlformats.org/officeDocument/2006/relationships/slide" Target="slide11.xml"/><Relationship Id="rId27" Type="http://schemas.openxmlformats.org/officeDocument/2006/relationships/slide" Target="slide7.xml"/><Relationship Id="rId30" Type="http://schemas.openxmlformats.org/officeDocument/2006/relationships/slide" Target="slide2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8.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9.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1.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81000"/>
            <a:ext cx="6172200" cy="1031875"/>
          </a:xfrm>
        </p:spPr>
        <p:txBody>
          <a:bodyPr/>
          <a:lstStyle/>
          <a:p>
            <a:pPr algn="ctr" fontAlgn="auto">
              <a:spcAft>
                <a:spcPts val="0"/>
              </a:spcAft>
              <a:defRPr/>
            </a:pPr>
            <a:r>
              <a:rPr lang="en-US" dirty="0"/>
              <a:t>Jeopardy</a:t>
            </a:r>
          </a:p>
        </p:txBody>
      </p:sp>
      <p:sp>
        <p:nvSpPr>
          <p:cNvPr id="3" name="Subtitle 2"/>
          <p:cNvSpPr>
            <a:spLocks noGrp="1"/>
          </p:cNvSpPr>
          <p:nvPr>
            <p:ph type="subTitle" idx="1"/>
          </p:nvPr>
        </p:nvSpPr>
        <p:spPr>
          <a:xfrm>
            <a:off x="1676400" y="1143000"/>
            <a:ext cx="6172200" cy="1123950"/>
          </a:xfrm>
        </p:spPr>
        <p:txBody>
          <a:bodyPr rtlCol="0"/>
          <a:lstStyle/>
          <a:p>
            <a:pPr algn="ctr" fontAlgn="auto">
              <a:spcAft>
                <a:spcPts val="0"/>
              </a:spcAft>
              <a:buFont typeface="Arial" pitchFamily="34" charset="0"/>
              <a:buNone/>
              <a:defRPr/>
            </a:pPr>
            <a:r>
              <a:rPr lang="en-US" sz="3600" dirty="0"/>
              <a:t>SOC 2 FINAL EXAM REVIEW</a:t>
            </a:r>
          </a:p>
        </p:txBody>
      </p:sp>
      <p:sp>
        <p:nvSpPr>
          <p:cNvPr id="4" name="TextBox 3"/>
          <p:cNvSpPr txBox="1"/>
          <p:nvPr/>
        </p:nvSpPr>
        <p:spPr>
          <a:xfrm>
            <a:off x="381000" y="1676400"/>
            <a:ext cx="8534400" cy="4955203"/>
          </a:xfrm>
          <a:prstGeom prst="rect">
            <a:avLst/>
          </a:prstGeom>
          <a:noFill/>
        </p:spPr>
        <p:txBody>
          <a:bodyPr wrap="square" rtlCol="0">
            <a:spAutoFit/>
          </a:bodyPr>
          <a:lstStyle/>
          <a:p>
            <a:r>
              <a:rPr lang="en-US" b="1" u="sng" dirty="0">
                <a:solidFill>
                  <a:srgbClr val="FFFF00"/>
                </a:solidFill>
              </a:rPr>
              <a:t>Instructions</a:t>
            </a:r>
          </a:p>
          <a:p>
            <a:pPr marL="285750" indent="-285750">
              <a:buFont typeface="Arial" panose="020B0604020202020204" pitchFamily="34" charset="0"/>
              <a:buChar char="•"/>
            </a:pPr>
            <a:r>
              <a:rPr lang="en-US" dirty="0">
                <a:solidFill>
                  <a:srgbClr val="FFFF00"/>
                </a:solidFill>
              </a:rPr>
              <a:t>First, I need a volunteer to help me keep score</a:t>
            </a:r>
          </a:p>
          <a:p>
            <a:pPr marL="285750" indent="-285750">
              <a:buFont typeface="Arial" panose="020B0604020202020204" pitchFamily="34" charset="0"/>
              <a:buChar char="•"/>
            </a:pPr>
            <a:r>
              <a:rPr lang="en-US" dirty="0">
                <a:solidFill>
                  <a:srgbClr val="FFFF00"/>
                </a:solidFill>
              </a:rPr>
              <a:t>Break into 3-5 small groups; 4-6 students per group</a:t>
            </a:r>
          </a:p>
          <a:p>
            <a:endParaRPr lang="en-US" sz="1400" dirty="0">
              <a:solidFill>
                <a:srgbClr val="FFFF00"/>
              </a:solidFill>
            </a:endParaRPr>
          </a:p>
          <a:p>
            <a:pPr marL="285750" indent="-285750">
              <a:buFont typeface="Arial" panose="020B0604020202020204" pitchFamily="34" charset="0"/>
              <a:buChar char="•"/>
            </a:pPr>
            <a:r>
              <a:rPr lang="en-US" dirty="0">
                <a:solidFill>
                  <a:srgbClr val="FFFF00"/>
                </a:solidFill>
              </a:rPr>
              <a:t>Your group will decide which category and point level you want read, but any group can answer the question. The first group to have one person raise their hand gets to answer.</a:t>
            </a:r>
          </a:p>
          <a:p>
            <a:pPr marL="285750" indent="-285750">
              <a:buFont typeface="Arial" panose="020B0604020202020204" pitchFamily="34" charset="0"/>
              <a:buChar char="•"/>
            </a:pPr>
            <a:r>
              <a:rPr lang="en-US" dirty="0">
                <a:solidFill>
                  <a:srgbClr val="FFFF00"/>
                </a:solidFill>
              </a:rPr>
              <a:t>If you get the question wrong, the points are deducted. Other groups can raise their hand to answer.</a:t>
            </a:r>
          </a:p>
          <a:p>
            <a:pPr marL="285750" indent="-285750">
              <a:buFont typeface="Arial" panose="020B0604020202020204" pitchFamily="34" charset="0"/>
              <a:buChar char="•"/>
            </a:pPr>
            <a:r>
              <a:rPr lang="en-US" dirty="0">
                <a:solidFill>
                  <a:srgbClr val="FFFF00"/>
                </a:solidFill>
              </a:rPr>
              <a:t>The group who correctly answers the last question gets to pick the next category</a:t>
            </a:r>
          </a:p>
          <a:p>
            <a:endParaRPr lang="en-US" sz="1400" dirty="0">
              <a:solidFill>
                <a:srgbClr val="FFFF00"/>
              </a:solidFill>
            </a:endParaRPr>
          </a:p>
          <a:p>
            <a:pPr marL="285750" indent="-285750">
              <a:buFont typeface="Arial" panose="020B0604020202020204" pitchFamily="34" charset="0"/>
              <a:buChar char="•"/>
            </a:pPr>
            <a:r>
              <a:rPr lang="en-US" dirty="0">
                <a:solidFill>
                  <a:srgbClr val="FFFF00"/>
                </a:solidFill>
              </a:rPr>
              <a:t>Questions will ‘time out’ after 1 minute – no one gets the points</a:t>
            </a:r>
          </a:p>
          <a:p>
            <a:pPr marL="285750" indent="-285750">
              <a:buFont typeface="Arial" panose="020B0604020202020204" pitchFamily="34" charset="0"/>
              <a:buChar char="•"/>
            </a:pPr>
            <a:r>
              <a:rPr lang="en-US" dirty="0">
                <a:solidFill>
                  <a:srgbClr val="FFFF00"/>
                </a:solidFill>
              </a:rPr>
              <a:t>The game will end when all questions have been answered OR when there is 5 minutes left in the class session</a:t>
            </a:r>
          </a:p>
          <a:p>
            <a:pPr marL="285750" indent="-285750">
              <a:buFont typeface="Arial" panose="020B0604020202020204" pitchFamily="34" charset="0"/>
              <a:buChar char="•"/>
            </a:pPr>
            <a:r>
              <a:rPr lang="en-US" dirty="0">
                <a:solidFill>
                  <a:srgbClr val="FFFF00"/>
                </a:solidFill>
              </a:rPr>
              <a:t>If there is a tie, we will enter into a sudden-death lightning round</a:t>
            </a:r>
          </a:p>
          <a:p>
            <a:pPr marL="285750" indent="-285750">
              <a:buFont typeface="Arial" panose="020B0604020202020204" pitchFamily="34" charset="0"/>
              <a:buChar char="•"/>
            </a:pPr>
            <a:r>
              <a:rPr lang="en-US" dirty="0">
                <a:solidFill>
                  <a:srgbClr val="FFFF00"/>
                </a:solidFill>
              </a:rPr>
              <a:t>The winning group gets prizes!!</a:t>
            </a:r>
          </a:p>
          <a:p>
            <a:pPr marL="285750" indent="-285750">
              <a:buFont typeface="Arial" panose="020B0604020202020204" pitchFamily="34" charset="0"/>
              <a:buChar char="•"/>
            </a:pPr>
            <a:endParaRPr lang="en-US"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3"/>
          <p:cNvSpPr>
            <a:spLocks noGrp="1"/>
          </p:cNvSpPr>
          <p:nvPr>
            <p:ph sz="quarter" idx="13"/>
          </p:nvPr>
        </p:nvSpPr>
        <p:spPr>
          <a:xfrm>
            <a:off x="3455988" y="1544638"/>
            <a:ext cx="4224337" cy="3886200"/>
          </a:xfrm>
        </p:spPr>
        <p:txBody>
          <a:bodyPr/>
          <a:lstStyle/>
          <a:p>
            <a:r>
              <a:rPr lang="en-US" altLang="en-US" dirty="0"/>
              <a:t>The concept of the  ________ conveys the idea that schools teach students how to follow orders, be quiet, please authority figures, and conform to the status quo.</a:t>
            </a:r>
          </a:p>
          <a:p>
            <a:pPr lvl="1"/>
            <a:r>
              <a:rPr lang="en-US" altLang="en-US" dirty="0"/>
              <a:t>Hidden Curriculum </a:t>
            </a:r>
          </a:p>
        </p:txBody>
      </p:sp>
      <p:sp>
        <p:nvSpPr>
          <p:cNvPr id="30722" name="Title 1"/>
          <p:cNvSpPr>
            <a:spLocks noGrp="1"/>
          </p:cNvSpPr>
          <p:nvPr>
            <p:ph type="title"/>
          </p:nvPr>
        </p:nvSpPr>
        <p:spPr/>
        <p:txBody>
          <a:bodyPr/>
          <a:lstStyle/>
          <a:p>
            <a:pPr fontAlgn="auto">
              <a:spcAft>
                <a:spcPts val="0"/>
              </a:spcAft>
              <a:defRPr/>
            </a:pPr>
            <a:r>
              <a:rPr lang="en-US" altLang="en-US" dirty="0"/>
              <a:t>Conflict perspective30 </a:t>
            </a:r>
          </a:p>
        </p:txBody>
      </p:sp>
      <p:pic>
        <p:nvPicPr>
          <p:cNvPr id="1946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3"/>
          <p:cNvSpPr>
            <a:spLocks noGrp="1"/>
          </p:cNvSpPr>
          <p:nvPr>
            <p:ph sz="quarter" idx="13"/>
          </p:nvPr>
        </p:nvSpPr>
        <p:spPr>
          <a:xfrm>
            <a:off x="3455988" y="1544638"/>
            <a:ext cx="4224337" cy="3886200"/>
          </a:xfrm>
        </p:spPr>
        <p:txBody>
          <a:bodyPr/>
          <a:lstStyle/>
          <a:p>
            <a:r>
              <a:rPr lang="en-US" altLang="en-US" dirty="0"/>
              <a:t>Assuming that Mexican American and Asian American immigrants will assimilate in the same way as early European immigrants ignores the role that _______ plays in their immigration stories. </a:t>
            </a:r>
          </a:p>
          <a:p>
            <a:pPr lvl="1"/>
            <a:r>
              <a:rPr lang="en-US" altLang="en-US" dirty="0"/>
              <a:t>Race</a:t>
            </a:r>
          </a:p>
        </p:txBody>
      </p:sp>
      <p:sp>
        <p:nvSpPr>
          <p:cNvPr id="32770" name="Title 1"/>
          <p:cNvSpPr>
            <a:spLocks noGrp="1"/>
          </p:cNvSpPr>
          <p:nvPr>
            <p:ph type="title"/>
          </p:nvPr>
        </p:nvSpPr>
        <p:spPr/>
        <p:txBody>
          <a:bodyPr/>
          <a:lstStyle/>
          <a:p>
            <a:pPr fontAlgn="auto">
              <a:spcAft>
                <a:spcPts val="0"/>
              </a:spcAft>
              <a:defRPr/>
            </a:pPr>
            <a:r>
              <a:rPr lang="en-US" altLang="en-US" dirty="0"/>
              <a:t>Conflict perspective40 </a:t>
            </a:r>
          </a:p>
        </p:txBody>
      </p:sp>
      <p:pic>
        <p:nvPicPr>
          <p:cNvPr id="2048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13"/>
          </p:nvPr>
        </p:nvSpPr>
        <p:spPr>
          <a:xfrm>
            <a:off x="3455988" y="1544638"/>
            <a:ext cx="4224337" cy="3886200"/>
          </a:xfrm>
        </p:spPr>
        <p:txBody>
          <a:bodyPr/>
          <a:lstStyle/>
          <a:p>
            <a:r>
              <a:rPr lang="en-US" altLang="en-US" dirty="0"/>
              <a:t>The following is connected to </a:t>
            </a:r>
            <a:r>
              <a:rPr lang="en-US" altLang="en-US" b="1" u="sng" dirty="0"/>
              <a:t>which </a:t>
            </a:r>
            <a:r>
              <a:rPr lang="en-US" altLang="en-US" dirty="0"/>
              <a:t>power elite theory: </a:t>
            </a:r>
          </a:p>
          <a:p>
            <a:pPr marL="0" indent="0">
              <a:buNone/>
            </a:pPr>
            <a:r>
              <a:rPr lang="en-US" altLang="en-US" dirty="0"/>
              <a:t>“Power is not an attribute of individuals but rather of social organization. The elite in society is composed of people who occupy the </a:t>
            </a:r>
            <a:r>
              <a:rPr lang="en-US" altLang="en-US" u="sng" dirty="0"/>
              <a:t>power roles</a:t>
            </a:r>
            <a:r>
              <a:rPr lang="en-US" altLang="en-US" dirty="0"/>
              <a:t> in society [such as the presidency, Federal Reserve Board, corporate boards of directors, </a:t>
            </a:r>
            <a:r>
              <a:rPr lang="en-US" altLang="en-US" dirty="0" err="1"/>
              <a:t>etc</a:t>
            </a:r>
            <a:r>
              <a:rPr lang="en-US" altLang="en-US" dirty="0"/>
              <a:t>].”</a:t>
            </a:r>
          </a:p>
          <a:p>
            <a:pPr lvl="1"/>
            <a:r>
              <a:rPr lang="en-US" altLang="en-US" dirty="0" err="1"/>
              <a:t>Parenti’s</a:t>
            </a:r>
            <a:r>
              <a:rPr lang="en-US" altLang="en-US" dirty="0"/>
              <a:t> “Bias of the System” theory</a:t>
            </a:r>
          </a:p>
        </p:txBody>
      </p:sp>
      <p:sp>
        <p:nvSpPr>
          <p:cNvPr id="34818" name="Title 1"/>
          <p:cNvSpPr>
            <a:spLocks noGrp="1"/>
          </p:cNvSpPr>
          <p:nvPr>
            <p:ph type="title"/>
          </p:nvPr>
        </p:nvSpPr>
        <p:spPr/>
        <p:txBody>
          <a:bodyPr/>
          <a:lstStyle/>
          <a:p>
            <a:pPr fontAlgn="auto">
              <a:spcAft>
                <a:spcPts val="0"/>
              </a:spcAft>
              <a:defRPr/>
            </a:pPr>
            <a:r>
              <a:rPr lang="en-US" altLang="en-US" dirty="0"/>
              <a:t>Conflict perspective50 </a:t>
            </a:r>
          </a:p>
        </p:txBody>
      </p:sp>
      <p:pic>
        <p:nvPicPr>
          <p:cNvPr id="2150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3"/>
          <p:cNvSpPr>
            <a:spLocks noGrp="1"/>
          </p:cNvSpPr>
          <p:nvPr>
            <p:ph sz="quarter" idx="13"/>
          </p:nvPr>
        </p:nvSpPr>
        <p:spPr>
          <a:xfrm>
            <a:off x="3455988" y="1544638"/>
            <a:ext cx="4224337" cy="3886200"/>
          </a:xfrm>
        </p:spPr>
        <p:txBody>
          <a:bodyPr/>
          <a:lstStyle/>
          <a:p>
            <a:r>
              <a:rPr lang="en-US" altLang="en-US" dirty="0"/>
              <a:t>When it comes to social networks, variety is better than quantity for all except the most elite in society.</a:t>
            </a:r>
            <a:endParaRPr lang="en-US" altLang="en-US" u="sng" dirty="0"/>
          </a:p>
          <a:p>
            <a:pPr lvl="1"/>
            <a:r>
              <a:rPr lang="en-US" altLang="en-US" dirty="0"/>
              <a:t>Erickson</a:t>
            </a:r>
          </a:p>
        </p:txBody>
      </p:sp>
      <p:sp>
        <p:nvSpPr>
          <p:cNvPr id="36866" name="Title 1"/>
          <p:cNvSpPr>
            <a:spLocks noGrp="1"/>
          </p:cNvSpPr>
          <p:nvPr>
            <p:ph type="title"/>
          </p:nvPr>
        </p:nvSpPr>
        <p:spPr/>
        <p:txBody>
          <a:bodyPr/>
          <a:lstStyle/>
          <a:p>
            <a:pPr fontAlgn="auto">
              <a:spcAft>
                <a:spcPts val="0"/>
              </a:spcAft>
              <a:defRPr/>
            </a:pPr>
            <a:r>
              <a:rPr lang="en-US" altLang="en-US" dirty="0"/>
              <a:t>Name the author </a:t>
            </a:r>
            <a:br>
              <a:rPr lang="en-US" altLang="en-US" dirty="0"/>
            </a:br>
            <a:r>
              <a:rPr lang="en-US" altLang="en-US" dirty="0"/>
              <a:t>10 </a:t>
            </a:r>
          </a:p>
        </p:txBody>
      </p:sp>
      <p:pic>
        <p:nvPicPr>
          <p:cNvPr id="2253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3"/>
          <p:cNvSpPr>
            <a:spLocks noGrp="1"/>
          </p:cNvSpPr>
          <p:nvPr>
            <p:ph sz="quarter" idx="13"/>
          </p:nvPr>
        </p:nvSpPr>
        <p:spPr>
          <a:xfrm>
            <a:off x="3455988" y="1544638"/>
            <a:ext cx="4224337" cy="3886200"/>
          </a:xfrm>
        </p:spPr>
        <p:txBody>
          <a:bodyPr/>
          <a:lstStyle/>
          <a:p>
            <a:r>
              <a:rPr lang="en-US" altLang="en-US" dirty="0"/>
              <a:t>Asian American immigrants are both ‘model minorities’ and ‘forever foreigners’. </a:t>
            </a:r>
          </a:p>
          <a:p>
            <a:pPr lvl="1"/>
            <a:r>
              <a:rPr lang="en-US" altLang="en-US" dirty="0"/>
              <a:t>Zhou</a:t>
            </a:r>
          </a:p>
        </p:txBody>
      </p:sp>
      <p:sp>
        <p:nvSpPr>
          <p:cNvPr id="38914" name="Title 1"/>
          <p:cNvSpPr>
            <a:spLocks noGrp="1"/>
          </p:cNvSpPr>
          <p:nvPr>
            <p:ph type="title"/>
          </p:nvPr>
        </p:nvSpPr>
        <p:spPr/>
        <p:txBody>
          <a:bodyPr/>
          <a:lstStyle/>
          <a:p>
            <a:pPr fontAlgn="auto">
              <a:spcAft>
                <a:spcPts val="0"/>
              </a:spcAft>
              <a:defRPr/>
            </a:pPr>
            <a:r>
              <a:rPr lang="en-US" altLang="en-US" dirty="0"/>
              <a:t>Name the Author</a:t>
            </a:r>
            <a:br>
              <a:rPr lang="en-US" altLang="en-US" dirty="0"/>
            </a:br>
            <a:r>
              <a:rPr lang="en-US" altLang="en-US" dirty="0"/>
              <a:t>20 </a:t>
            </a:r>
          </a:p>
        </p:txBody>
      </p:sp>
      <p:pic>
        <p:nvPicPr>
          <p:cNvPr id="2355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3"/>
          <p:cNvSpPr>
            <a:spLocks noGrp="1"/>
          </p:cNvSpPr>
          <p:nvPr>
            <p:ph sz="quarter" idx="13"/>
          </p:nvPr>
        </p:nvSpPr>
        <p:spPr>
          <a:xfrm>
            <a:off x="3455988" y="1544638"/>
            <a:ext cx="4224337" cy="3886200"/>
          </a:xfrm>
        </p:spPr>
        <p:txBody>
          <a:bodyPr/>
          <a:lstStyle/>
          <a:p>
            <a:r>
              <a:rPr lang="en-US" altLang="en-US" dirty="0"/>
              <a:t>Globalization’s role in eroding national sovereignty is key for understanding increasing violence against minorities. </a:t>
            </a:r>
          </a:p>
          <a:p>
            <a:pPr lvl="1"/>
            <a:r>
              <a:rPr lang="en-US" altLang="en-US" dirty="0" err="1"/>
              <a:t>Appadurai</a:t>
            </a:r>
            <a:endParaRPr lang="en-US" altLang="en-US" dirty="0"/>
          </a:p>
        </p:txBody>
      </p:sp>
      <p:sp>
        <p:nvSpPr>
          <p:cNvPr id="40962" name="Title 1"/>
          <p:cNvSpPr>
            <a:spLocks noGrp="1"/>
          </p:cNvSpPr>
          <p:nvPr>
            <p:ph type="title"/>
          </p:nvPr>
        </p:nvSpPr>
        <p:spPr/>
        <p:txBody>
          <a:bodyPr/>
          <a:lstStyle/>
          <a:p>
            <a:pPr fontAlgn="auto">
              <a:spcAft>
                <a:spcPts val="0"/>
              </a:spcAft>
              <a:defRPr/>
            </a:pPr>
            <a:r>
              <a:rPr lang="en-US" altLang="en-US" dirty="0"/>
              <a:t>Name the author </a:t>
            </a:r>
            <a:br>
              <a:rPr lang="en-US" altLang="en-US" dirty="0"/>
            </a:br>
            <a:r>
              <a:rPr lang="en-US" altLang="en-US" dirty="0"/>
              <a:t>30 </a:t>
            </a:r>
          </a:p>
        </p:txBody>
      </p:sp>
      <p:pic>
        <p:nvPicPr>
          <p:cNvPr id="2458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3"/>
          <p:cNvSpPr>
            <a:spLocks noGrp="1"/>
          </p:cNvSpPr>
          <p:nvPr>
            <p:ph sz="quarter" idx="13"/>
          </p:nvPr>
        </p:nvSpPr>
        <p:spPr>
          <a:xfrm>
            <a:off x="3455988" y="1544638"/>
            <a:ext cx="4224337" cy="3886200"/>
          </a:xfrm>
        </p:spPr>
        <p:txBody>
          <a:bodyPr rtlCol="0">
            <a:normAutofit/>
          </a:bodyPr>
          <a:lstStyle/>
          <a:p>
            <a:pPr marL="274320" indent="-274320" fontAlgn="auto">
              <a:spcAft>
                <a:spcPts val="0"/>
              </a:spcAft>
              <a:buFont typeface="Arial" pitchFamily="34" charset="0"/>
              <a:buChar char="•"/>
              <a:defRPr/>
            </a:pPr>
            <a:r>
              <a:rPr lang="en-US" altLang="en-US" dirty="0"/>
              <a:t>We should not assume that the economic growth of some East Asian countries is evidence that global capitalism makes poor countries richer. </a:t>
            </a:r>
          </a:p>
          <a:p>
            <a:pPr lvl="1" fontAlgn="auto">
              <a:spcAft>
                <a:spcPts val="0"/>
              </a:spcAft>
              <a:buFont typeface="Arial" pitchFamily="34" charset="0"/>
              <a:buChar char="–"/>
              <a:defRPr/>
            </a:pPr>
            <a:r>
              <a:rPr lang="en-US" altLang="en-US" dirty="0"/>
              <a:t>Giddens et al. </a:t>
            </a:r>
          </a:p>
          <a:p>
            <a:pPr marL="0" indent="0" fontAlgn="auto">
              <a:spcAft>
                <a:spcPts val="0"/>
              </a:spcAft>
              <a:buFont typeface="Arial" pitchFamily="34" charset="0"/>
              <a:buNone/>
              <a:defRPr/>
            </a:pPr>
            <a:endParaRPr lang="en-US" altLang="en-US" dirty="0"/>
          </a:p>
        </p:txBody>
      </p:sp>
      <p:sp>
        <p:nvSpPr>
          <p:cNvPr id="43010" name="Title 1"/>
          <p:cNvSpPr>
            <a:spLocks noGrp="1"/>
          </p:cNvSpPr>
          <p:nvPr>
            <p:ph type="title"/>
          </p:nvPr>
        </p:nvSpPr>
        <p:spPr/>
        <p:txBody>
          <a:bodyPr/>
          <a:lstStyle/>
          <a:p>
            <a:pPr fontAlgn="auto">
              <a:spcAft>
                <a:spcPts val="0"/>
              </a:spcAft>
              <a:defRPr/>
            </a:pPr>
            <a:r>
              <a:rPr lang="en-US" altLang="en-US" dirty="0"/>
              <a:t>Name the author </a:t>
            </a:r>
            <a:br>
              <a:rPr lang="en-US" altLang="en-US" dirty="0"/>
            </a:br>
            <a:r>
              <a:rPr lang="en-US" altLang="en-US" dirty="0"/>
              <a:t>40 </a:t>
            </a:r>
          </a:p>
        </p:txBody>
      </p:sp>
      <p:pic>
        <p:nvPicPr>
          <p:cNvPr id="2560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3"/>
          <p:cNvSpPr>
            <a:spLocks noGrp="1"/>
          </p:cNvSpPr>
          <p:nvPr>
            <p:ph sz="quarter" idx="13"/>
          </p:nvPr>
        </p:nvSpPr>
        <p:spPr>
          <a:xfrm>
            <a:off x="3455988" y="1544638"/>
            <a:ext cx="4224337" cy="3886200"/>
          </a:xfrm>
        </p:spPr>
        <p:txBody>
          <a:bodyPr/>
          <a:lstStyle/>
          <a:p>
            <a:r>
              <a:rPr lang="en-US" altLang="en-US" dirty="0"/>
              <a:t>Globalization may play a role in work speed up and shifts in emotional cultures. </a:t>
            </a:r>
          </a:p>
          <a:p>
            <a:pPr lvl="1"/>
            <a:r>
              <a:rPr lang="en-US" altLang="en-US" dirty="0" err="1"/>
              <a:t>Hochschild</a:t>
            </a:r>
            <a:endParaRPr lang="en-US" altLang="en-US" dirty="0"/>
          </a:p>
        </p:txBody>
      </p:sp>
      <p:sp>
        <p:nvSpPr>
          <p:cNvPr id="45058" name="Title 1"/>
          <p:cNvSpPr>
            <a:spLocks noGrp="1"/>
          </p:cNvSpPr>
          <p:nvPr>
            <p:ph type="title"/>
          </p:nvPr>
        </p:nvSpPr>
        <p:spPr/>
        <p:txBody>
          <a:bodyPr/>
          <a:lstStyle/>
          <a:p>
            <a:pPr fontAlgn="auto">
              <a:spcAft>
                <a:spcPts val="0"/>
              </a:spcAft>
              <a:defRPr/>
            </a:pPr>
            <a:r>
              <a:rPr lang="en-US" altLang="en-US" dirty="0"/>
              <a:t>Name the author </a:t>
            </a:r>
            <a:br>
              <a:rPr lang="en-US" altLang="en-US" dirty="0"/>
            </a:br>
            <a:r>
              <a:rPr lang="en-US" altLang="en-US" dirty="0"/>
              <a:t>50 </a:t>
            </a:r>
          </a:p>
        </p:txBody>
      </p:sp>
      <p:pic>
        <p:nvPicPr>
          <p:cNvPr id="2662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3"/>
          <p:cNvSpPr>
            <a:spLocks noGrp="1"/>
          </p:cNvSpPr>
          <p:nvPr>
            <p:ph sz="quarter" idx="13"/>
          </p:nvPr>
        </p:nvSpPr>
        <p:spPr>
          <a:xfrm>
            <a:off x="3455988" y="1544638"/>
            <a:ext cx="4224337" cy="3886200"/>
          </a:xfrm>
        </p:spPr>
        <p:txBody>
          <a:bodyPr/>
          <a:lstStyle/>
          <a:p>
            <a:r>
              <a:rPr lang="en-US" altLang="en-US" dirty="0"/>
              <a:t>A type of economy where the means of production are owned collectively and used for collective benefit. </a:t>
            </a:r>
          </a:p>
          <a:p>
            <a:pPr lvl="1"/>
            <a:r>
              <a:rPr lang="en-US" altLang="en-US" dirty="0"/>
              <a:t>Socialism</a:t>
            </a:r>
          </a:p>
        </p:txBody>
      </p:sp>
      <p:sp>
        <p:nvSpPr>
          <p:cNvPr id="47106" name="Title 1"/>
          <p:cNvSpPr>
            <a:spLocks noGrp="1"/>
          </p:cNvSpPr>
          <p:nvPr>
            <p:ph type="title"/>
          </p:nvPr>
        </p:nvSpPr>
        <p:spPr/>
        <p:txBody>
          <a:bodyPr/>
          <a:lstStyle/>
          <a:p>
            <a:pPr fontAlgn="auto">
              <a:spcAft>
                <a:spcPts val="0"/>
              </a:spcAft>
              <a:defRPr/>
            </a:pPr>
            <a:r>
              <a:rPr lang="en-US" altLang="en-US" dirty="0"/>
              <a:t>institutions</a:t>
            </a:r>
            <a:br>
              <a:rPr lang="en-US" altLang="en-US" dirty="0"/>
            </a:br>
            <a:r>
              <a:rPr lang="en-US" altLang="en-US" dirty="0"/>
              <a:t>10 </a:t>
            </a:r>
          </a:p>
        </p:txBody>
      </p:sp>
      <p:pic>
        <p:nvPicPr>
          <p:cNvPr id="2765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3"/>
          <p:cNvSpPr>
            <a:spLocks noGrp="1"/>
          </p:cNvSpPr>
          <p:nvPr>
            <p:ph sz="quarter" idx="13"/>
          </p:nvPr>
        </p:nvSpPr>
        <p:spPr>
          <a:xfrm>
            <a:off x="3455988" y="1544638"/>
            <a:ext cx="4224337" cy="3886200"/>
          </a:xfrm>
        </p:spPr>
        <p:txBody>
          <a:bodyPr/>
          <a:lstStyle/>
          <a:p>
            <a:r>
              <a:rPr lang="en-US" altLang="en-US" dirty="0"/>
              <a:t>A perceived decline in social values is usually explained by a decline in this institution</a:t>
            </a:r>
          </a:p>
          <a:p>
            <a:pPr lvl="1"/>
            <a:r>
              <a:rPr lang="en-US" altLang="en-US" dirty="0"/>
              <a:t>Family</a:t>
            </a:r>
          </a:p>
        </p:txBody>
      </p:sp>
      <p:sp>
        <p:nvSpPr>
          <p:cNvPr id="49154" name="Title 1"/>
          <p:cNvSpPr>
            <a:spLocks noGrp="1"/>
          </p:cNvSpPr>
          <p:nvPr>
            <p:ph type="title"/>
          </p:nvPr>
        </p:nvSpPr>
        <p:spPr/>
        <p:txBody>
          <a:bodyPr/>
          <a:lstStyle/>
          <a:p>
            <a:pPr fontAlgn="auto">
              <a:spcAft>
                <a:spcPts val="0"/>
              </a:spcAft>
              <a:defRPr/>
            </a:pPr>
            <a:r>
              <a:rPr lang="en-US" altLang="en-US" dirty="0"/>
              <a:t>institutions</a:t>
            </a:r>
            <a:br>
              <a:rPr lang="en-US" altLang="en-US" dirty="0"/>
            </a:br>
            <a:r>
              <a:rPr lang="en-US" altLang="en-US" dirty="0"/>
              <a:t>20</a:t>
            </a:r>
          </a:p>
        </p:txBody>
      </p:sp>
      <p:pic>
        <p:nvPicPr>
          <p:cNvPr id="2867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17843628"/>
              </p:ext>
            </p:extLst>
          </p:nvPr>
        </p:nvGraphicFramePr>
        <p:xfrm>
          <a:off x="0" y="0"/>
          <a:ext cx="9144000" cy="685800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1143000">
                <a:tc>
                  <a:txBody>
                    <a:bodyPr/>
                    <a:lstStyle/>
                    <a:p>
                      <a:pPr algn="ctr"/>
                      <a:r>
                        <a:rPr lang="en-US" sz="2400" dirty="0">
                          <a:solidFill>
                            <a:schemeClr val="bg1"/>
                          </a:solidFill>
                        </a:rPr>
                        <a:t>Order </a:t>
                      </a:r>
                      <a:r>
                        <a:rPr lang="en-US" sz="2000" dirty="0">
                          <a:solidFill>
                            <a:schemeClr val="bg1"/>
                          </a:solidFill>
                        </a:rPr>
                        <a:t>Perspective</a:t>
                      </a:r>
                      <a:endParaRPr lang="en-US" sz="2400" dirty="0">
                        <a:solidFill>
                          <a:schemeClr val="bg1"/>
                        </a:solidFill>
                      </a:endParaRPr>
                    </a:p>
                  </a:txBody>
                  <a:tcPr anchor="ctr"/>
                </a:tc>
                <a:tc>
                  <a:txBody>
                    <a:bodyPr/>
                    <a:lstStyle/>
                    <a:p>
                      <a:pPr algn="ctr"/>
                      <a:r>
                        <a:rPr lang="en-US" sz="2400" dirty="0">
                          <a:solidFill>
                            <a:schemeClr val="bg1"/>
                          </a:solidFill>
                        </a:rPr>
                        <a:t>Conflict </a:t>
                      </a:r>
                      <a:r>
                        <a:rPr lang="en-US" sz="2000" dirty="0">
                          <a:solidFill>
                            <a:schemeClr val="bg1"/>
                          </a:solidFill>
                        </a:rPr>
                        <a:t>Perspective</a:t>
                      </a:r>
                    </a:p>
                  </a:txBody>
                  <a:tcPr anchor="ctr"/>
                </a:tc>
                <a:tc>
                  <a:txBody>
                    <a:bodyPr/>
                    <a:lstStyle/>
                    <a:p>
                      <a:pPr algn="ctr"/>
                      <a:r>
                        <a:rPr lang="en-US" sz="2400" dirty="0">
                          <a:solidFill>
                            <a:schemeClr val="bg1"/>
                          </a:solidFill>
                        </a:rPr>
                        <a:t>Name</a:t>
                      </a:r>
                      <a:r>
                        <a:rPr lang="en-US" sz="2400" baseline="0" dirty="0">
                          <a:solidFill>
                            <a:schemeClr val="bg1"/>
                          </a:solidFill>
                        </a:rPr>
                        <a:t> the Author</a:t>
                      </a:r>
                      <a:endParaRPr lang="en-US" sz="2400" dirty="0">
                        <a:solidFill>
                          <a:schemeClr val="bg1"/>
                        </a:solidFill>
                      </a:endParaRPr>
                    </a:p>
                  </a:txBody>
                  <a:tcPr anchor="ctr"/>
                </a:tc>
                <a:tc>
                  <a:txBody>
                    <a:bodyPr/>
                    <a:lstStyle/>
                    <a:p>
                      <a:pPr algn="ctr"/>
                      <a:r>
                        <a:rPr lang="en-US" sz="2400" dirty="0" err="1">
                          <a:solidFill>
                            <a:schemeClr val="bg1"/>
                          </a:solidFill>
                        </a:rPr>
                        <a:t>Insti-tutions</a:t>
                      </a:r>
                      <a:endParaRPr lang="en-US" sz="2400" dirty="0">
                        <a:solidFill>
                          <a:schemeClr val="bg1"/>
                        </a:solidFill>
                      </a:endParaRPr>
                    </a:p>
                  </a:txBody>
                  <a:tcPr anchor="ctr"/>
                </a:tc>
                <a:tc>
                  <a:txBody>
                    <a:bodyPr/>
                    <a:lstStyle/>
                    <a:p>
                      <a:pPr algn="ctr"/>
                      <a:r>
                        <a:rPr lang="en-US" sz="2400" dirty="0">
                          <a:solidFill>
                            <a:schemeClr val="bg1"/>
                          </a:solidFill>
                        </a:rPr>
                        <a:t>Global</a:t>
                      </a:r>
                    </a:p>
                    <a:p>
                      <a:pPr algn="ctr"/>
                      <a:r>
                        <a:rPr lang="en-US" sz="2400" dirty="0">
                          <a:solidFill>
                            <a:schemeClr val="bg1"/>
                          </a:solidFill>
                        </a:rPr>
                        <a:t>Inequality</a:t>
                      </a:r>
                    </a:p>
                  </a:txBody>
                  <a:tcPr anchor="ctr"/>
                </a:tc>
                <a:tc>
                  <a:txBody>
                    <a:bodyPr/>
                    <a:lstStyle/>
                    <a:p>
                      <a:pPr algn="ctr"/>
                      <a:r>
                        <a:rPr lang="en-US" sz="2400" baseline="0" dirty="0">
                          <a:solidFill>
                            <a:schemeClr val="bg1"/>
                          </a:solidFill>
                        </a:rPr>
                        <a:t>Human Agency</a:t>
                      </a:r>
                    </a:p>
                  </a:txBody>
                  <a:tcPr anchor="ctr"/>
                </a:tc>
                <a:extLst>
                  <a:ext uri="{0D108BD9-81ED-4DB2-BD59-A6C34878D82A}">
                    <a16:rowId xmlns:a16="http://schemas.microsoft.com/office/drawing/2014/main" val="10000"/>
                  </a:ext>
                </a:extLst>
              </a:tr>
              <a:tr h="1143000">
                <a:tc>
                  <a:txBody>
                    <a:bodyPr/>
                    <a:lstStyle/>
                    <a:p>
                      <a:pPr algn="ctr"/>
                      <a:r>
                        <a:rPr lang="en-US" sz="2800" dirty="0">
                          <a:solidFill>
                            <a:schemeClr val="bg1"/>
                          </a:solidFill>
                          <a:hlinkClick r:id="rId3" action="ppaction://hlinksldjump"/>
                        </a:rPr>
                        <a:t>10</a:t>
                      </a:r>
                      <a:endParaRPr lang="en-US" sz="2800" dirty="0">
                        <a:solidFill>
                          <a:schemeClr val="bg1"/>
                        </a:solidFill>
                      </a:endParaRPr>
                    </a:p>
                  </a:txBody>
                  <a:tcPr anchor="ctr"/>
                </a:tc>
                <a:tc>
                  <a:txBody>
                    <a:bodyPr/>
                    <a:lstStyle/>
                    <a:p>
                      <a:pPr algn="ctr"/>
                      <a:r>
                        <a:rPr lang="en-US" sz="2800" dirty="0">
                          <a:solidFill>
                            <a:schemeClr val="bg1"/>
                          </a:solidFill>
                          <a:hlinkClick r:id="rId4" action="ppaction://hlinksldjump"/>
                        </a:rPr>
                        <a:t>10</a:t>
                      </a:r>
                      <a:endParaRPr lang="en-US" sz="2800" dirty="0">
                        <a:solidFill>
                          <a:schemeClr val="bg1"/>
                        </a:solidFill>
                      </a:endParaRPr>
                    </a:p>
                  </a:txBody>
                  <a:tcPr anchor="ctr"/>
                </a:tc>
                <a:tc>
                  <a:txBody>
                    <a:bodyPr/>
                    <a:lstStyle/>
                    <a:p>
                      <a:pPr algn="ctr"/>
                      <a:r>
                        <a:rPr lang="en-US" sz="2800" dirty="0">
                          <a:solidFill>
                            <a:schemeClr val="bg1"/>
                          </a:solidFill>
                          <a:hlinkClick r:id="rId5" action="ppaction://hlinksldjump"/>
                        </a:rPr>
                        <a:t>10</a:t>
                      </a:r>
                      <a:endParaRPr lang="en-US" sz="2800" dirty="0">
                        <a:solidFill>
                          <a:schemeClr val="bg1"/>
                        </a:solidFill>
                      </a:endParaRPr>
                    </a:p>
                  </a:txBody>
                  <a:tcPr anchor="ctr"/>
                </a:tc>
                <a:tc>
                  <a:txBody>
                    <a:bodyPr/>
                    <a:lstStyle/>
                    <a:p>
                      <a:pPr algn="ctr"/>
                      <a:r>
                        <a:rPr lang="en-US" sz="2800" dirty="0">
                          <a:solidFill>
                            <a:schemeClr val="bg1"/>
                          </a:solidFill>
                          <a:hlinkClick r:id="rId6" action="ppaction://hlinksldjump"/>
                        </a:rPr>
                        <a:t>10</a:t>
                      </a:r>
                      <a:endParaRPr lang="en-US" sz="2800" dirty="0">
                        <a:solidFill>
                          <a:schemeClr val="bg1"/>
                        </a:solidFill>
                      </a:endParaRPr>
                    </a:p>
                  </a:txBody>
                  <a:tcPr anchor="ctr"/>
                </a:tc>
                <a:tc>
                  <a:txBody>
                    <a:bodyPr/>
                    <a:lstStyle/>
                    <a:p>
                      <a:pPr algn="ctr"/>
                      <a:r>
                        <a:rPr lang="en-US" sz="2800" dirty="0">
                          <a:solidFill>
                            <a:schemeClr val="bg1"/>
                          </a:solidFill>
                          <a:hlinkClick r:id="rId7" action="ppaction://hlinksldjump"/>
                        </a:rPr>
                        <a:t>10</a:t>
                      </a:r>
                      <a:endParaRPr lang="en-US" sz="2800" dirty="0">
                        <a:solidFill>
                          <a:schemeClr val="bg1"/>
                        </a:solidFill>
                      </a:endParaRPr>
                    </a:p>
                  </a:txBody>
                  <a:tcPr anchor="ctr"/>
                </a:tc>
                <a:tc>
                  <a:txBody>
                    <a:bodyPr/>
                    <a:lstStyle/>
                    <a:p>
                      <a:pPr algn="ctr"/>
                      <a:r>
                        <a:rPr lang="en-US" sz="2800" dirty="0">
                          <a:solidFill>
                            <a:schemeClr val="bg1"/>
                          </a:solidFill>
                          <a:hlinkClick r:id="rId8" action="ppaction://hlinksldjump"/>
                        </a:rPr>
                        <a:t>10</a:t>
                      </a:r>
                      <a:endParaRPr lang="en-US" sz="2800" dirty="0">
                        <a:solidFill>
                          <a:schemeClr val="bg1"/>
                        </a:solidFill>
                      </a:endParaRPr>
                    </a:p>
                  </a:txBody>
                  <a:tcPr anchor="ctr"/>
                </a:tc>
                <a:extLst>
                  <a:ext uri="{0D108BD9-81ED-4DB2-BD59-A6C34878D82A}">
                    <a16:rowId xmlns:a16="http://schemas.microsoft.com/office/drawing/2014/main" val="10001"/>
                  </a:ext>
                </a:extLst>
              </a:tr>
              <a:tr h="1143000">
                <a:tc>
                  <a:txBody>
                    <a:bodyPr/>
                    <a:lstStyle/>
                    <a:p>
                      <a:pPr algn="ctr"/>
                      <a:r>
                        <a:rPr lang="en-US" sz="2800" dirty="0">
                          <a:solidFill>
                            <a:schemeClr val="bg1"/>
                          </a:solidFill>
                          <a:hlinkClick r:id="rId9" action="ppaction://hlinksldjump"/>
                        </a:rPr>
                        <a:t>20</a:t>
                      </a:r>
                      <a:endParaRPr lang="en-US" sz="2800" dirty="0">
                        <a:solidFill>
                          <a:schemeClr val="bg1"/>
                        </a:solidFill>
                      </a:endParaRPr>
                    </a:p>
                  </a:txBody>
                  <a:tcPr anchor="ctr"/>
                </a:tc>
                <a:tc>
                  <a:txBody>
                    <a:bodyPr/>
                    <a:lstStyle/>
                    <a:p>
                      <a:pPr algn="ctr"/>
                      <a:r>
                        <a:rPr lang="en-US" sz="2800" dirty="0">
                          <a:solidFill>
                            <a:schemeClr val="bg1"/>
                          </a:solidFill>
                          <a:hlinkClick r:id="rId10" action="ppaction://hlinksldjump"/>
                        </a:rPr>
                        <a:t>20</a:t>
                      </a:r>
                      <a:endParaRPr lang="en-US" sz="2800" dirty="0">
                        <a:solidFill>
                          <a:schemeClr val="bg1"/>
                        </a:solidFill>
                      </a:endParaRPr>
                    </a:p>
                  </a:txBody>
                  <a:tcPr anchor="ctr"/>
                </a:tc>
                <a:tc>
                  <a:txBody>
                    <a:bodyPr/>
                    <a:lstStyle/>
                    <a:p>
                      <a:pPr algn="ctr"/>
                      <a:r>
                        <a:rPr lang="en-US" sz="2800" dirty="0">
                          <a:solidFill>
                            <a:schemeClr val="bg1"/>
                          </a:solidFill>
                          <a:hlinkClick r:id="rId11" action="ppaction://hlinksldjump"/>
                        </a:rPr>
                        <a:t>20</a:t>
                      </a:r>
                      <a:endParaRPr lang="en-US" sz="2800" dirty="0">
                        <a:solidFill>
                          <a:schemeClr val="bg1"/>
                        </a:solidFill>
                      </a:endParaRPr>
                    </a:p>
                  </a:txBody>
                  <a:tcPr anchor="ctr"/>
                </a:tc>
                <a:tc>
                  <a:txBody>
                    <a:bodyPr/>
                    <a:lstStyle/>
                    <a:p>
                      <a:pPr algn="ctr"/>
                      <a:r>
                        <a:rPr lang="en-US" sz="2800" dirty="0">
                          <a:solidFill>
                            <a:schemeClr val="bg1"/>
                          </a:solidFill>
                          <a:hlinkClick r:id="rId12" action="ppaction://hlinksldjump"/>
                        </a:rPr>
                        <a:t>20</a:t>
                      </a:r>
                      <a:endParaRPr lang="en-US" sz="2800" dirty="0">
                        <a:solidFill>
                          <a:schemeClr val="bg1"/>
                        </a:solidFill>
                      </a:endParaRPr>
                    </a:p>
                  </a:txBody>
                  <a:tcPr anchor="ctr"/>
                </a:tc>
                <a:tc>
                  <a:txBody>
                    <a:bodyPr/>
                    <a:lstStyle/>
                    <a:p>
                      <a:pPr algn="ctr"/>
                      <a:r>
                        <a:rPr lang="en-US" sz="2800" dirty="0">
                          <a:solidFill>
                            <a:schemeClr val="bg1"/>
                          </a:solidFill>
                          <a:hlinkClick r:id="rId13" action="ppaction://hlinksldjump"/>
                        </a:rPr>
                        <a:t>20</a:t>
                      </a:r>
                      <a:endParaRPr lang="en-US" sz="2800" dirty="0">
                        <a:solidFill>
                          <a:schemeClr val="bg1"/>
                        </a:solidFill>
                      </a:endParaRPr>
                    </a:p>
                  </a:txBody>
                  <a:tcPr anchor="ctr"/>
                </a:tc>
                <a:tc>
                  <a:txBody>
                    <a:bodyPr/>
                    <a:lstStyle/>
                    <a:p>
                      <a:pPr algn="ctr"/>
                      <a:r>
                        <a:rPr lang="en-US" sz="2800" dirty="0">
                          <a:solidFill>
                            <a:schemeClr val="bg1"/>
                          </a:solidFill>
                          <a:hlinkClick r:id="rId14" action="ppaction://hlinksldjump"/>
                        </a:rPr>
                        <a:t>20</a:t>
                      </a:r>
                      <a:endParaRPr lang="en-US" sz="2800" dirty="0">
                        <a:solidFill>
                          <a:schemeClr val="bg1"/>
                        </a:solidFill>
                      </a:endParaRPr>
                    </a:p>
                  </a:txBody>
                  <a:tcPr anchor="ctr"/>
                </a:tc>
                <a:extLst>
                  <a:ext uri="{0D108BD9-81ED-4DB2-BD59-A6C34878D82A}">
                    <a16:rowId xmlns:a16="http://schemas.microsoft.com/office/drawing/2014/main" val="10002"/>
                  </a:ext>
                </a:extLst>
              </a:tr>
              <a:tr h="1143000">
                <a:tc>
                  <a:txBody>
                    <a:bodyPr/>
                    <a:lstStyle/>
                    <a:p>
                      <a:pPr algn="ctr"/>
                      <a:r>
                        <a:rPr lang="en-US" sz="2800" dirty="0">
                          <a:solidFill>
                            <a:schemeClr val="bg1"/>
                          </a:solidFill>
                          <a:hlinkClick r:id="rId15" action="ppaction://hlinksldjump"/>
                        </a:rPr>
                        <a:t>30</a:t>
                      </a:r>
                      <a:endParaRPr lang="en-US" sz="2800" dirty="0">
                        <a:solidFill>
                          <a:schemeClr val="bg1"/>
                        </a:solidFill>
                      </a:endParaRPr>
                    </a:p>
                  </a:txBody>
                  <a:tcPr anchor="ctr"/>
                </a:tc>
                <a:tc>
                  <a:txBody>
                    <a:bodyPr/>
                    <a:lstStyle/>
                    <a:p>
                      <a:pPr algn="ctr"/>
                      <a:r>
                        <a:rPr lang="en-US" sz="2800" dirty="0">
                          <a:solidFill>
                            <a:schemeClr val="bg1"/>
                          </a:solidFill>
                          <a:hlinkClick r:id="rId16" action="ppaction://hlinksldjump"/>
                        </a:rPr>
                        <a:t>30</a:t>
                      </a:r>
                      <a:endParaRPr lang="en-US" sz="2800" dirty="0">
                        <a:solidFill>
                          <a:schemeClr val="bg1"/>
                        </a:solidFill>
                      </a:endParaRPr>
                    </a:p>
                  </a:txBody>
                  <a:tcPr anchor="ctr"/>
                </a:tc>
                <a:tc>
                  <a:txBody>
                    <a:bodyPr/>
                    <a:lstStyle/>
                    <a:p>
                      <a:pPr algn="ctr"/>
                      <a:r>
                        <a:rPr lang="en-US" sz="2800" dirty="0">
                          <a:solidFill>
                            <a:schemeClr val="bg1"/>
                          </a:solidFill>
                          <a:hlinkClick r:id="rId17" action="ppaction://hlinksldjump"/>
                        </a:rPr>
                        <a:t>30</a:t>
                      </a:r>
                      <a:endParaRPr lang="en-US" sz="2800" dirty="0">
                        <a:solidFill>
                          <a:schemeClr val="bg1"/>
                        </a:solidFill>
                      </a:endParaRPr>
                    </a:p>
                  </a:txBody>
                  <a:tcPr anchor="ctr"/>
                </a:tc>
                <a:tc>
                  <a:txBody>
                    <a:bodyPr/>
                    <a:lstStyle/>
                    <a:p>
                      <a:pPr algn="ctr"/>
                      <a:r>
                        <a:rPr lang="en-US" sz="2800" dirty="0">
                          <a:solidFill>
                            <a:schemeClr val="bg1"/>
                          </a:solidFill>
                          <a:hlinkClick r:id="rId18" action="ppaction://hlinksldjump"/>
                        </a:rPr>
                        <a:t>30</a:t>
                      </a:r>
                      <a:endParaRPr lang="en-US" sz="2800" dirty="0">
                        <a:solidFill>
                          <a:schemeClr val="bg1"/>
                        </a:solidFill>
                      </a:endParaRPr>
                    </a:p>
                  </a:txBody>
                  <a:tcPr anchor="ctr"/>
                </a:tc>
                <a:tc>
                  <a:txBody>
                    <a:bodyPr/>
                    <a:lstStyle/>
                    <a:p>
                      <a:pPr algn="ctr"/>
                      <a:r>
                        <a:rPr lang="en-US" sz="2800" dirty="0">
                          <a:solidFill>
                            <a:schemeClr val="bg1"/>
                          </a:solidFill>
                          <a:hlinkClick r:id="rId19" action="ppaction://hlinksldjump"/>
                        </a:rPr>
                        <a:t>30</a:t>
                      </a:r>
                      <a:endParaRPr lang="en-US" sz="2800" dirty="0">
                        <a:solidFill>
                          <a:schemeClr val="bg1"/>
                        </a:solidFill>
                      </a:endParaRPr>
                    </a:p>
                  </a:txBody>
                  <a:tcPr anchor="ctr"/>
                </a:tc>
                <a:tc>
                  <a:txBody>
                    <a:bodyPr/>
                    <a:lstStyle/>
                    <a:p>
                      <a:pPr algn="ctr"/>
                      <a:r>
                        <a:rPr lang="en-US" sz="2800" dirty="0">
                          <a:solidFill>
                            <a:schemeClr val="bg1"/>
                          </a:solidFill>
                          <a:hlinkClick r:id="rId20" action="ppaction://hlinksldjump"/>
                        </a:rPr>
                        <a:t>30</a:t>
                      </a:r>
                      <a:endParaRPr lang="en-US" sz="2800" dirty="0">
                        <a:solidFill>
                          <a:schemeClr val="bg1"/>
                        </a:solidFill>
                      </a:endParaRPr>
                    </a:p>
                  </a:txBody>
                  <a:tcPr anchor="ctr"/>
                </a:tc>
                <a:extLst>
                  <a:ext uri="{0D108BD9-81ED-4DB2-BD59-A6C34878D82A}">
                    <a16:rowId xmlns:a16="http://schemas.microsoft.com/office/drawing/2014/main" val="10003"/>
                  </a:ext>
                </a:extLst>
              </a:tr>
              <a:tr h="1143000">
                <a:tc>
                  <a:txBody>
                    <a:bodyPr/>
                    <a:lstStyle/>
                    <a:p>
                      <a:pPr algn="ctr"/>
                      <a:r>
                        <a:rPr lang="en-US" sz="2800" dirty="0">
                          <a:solidFill>
                            <a:schemeClr val="bg1"/>
                          </a:solidFill>
                          <a:hlinkClick r:id="rId21" action="ppaction://hlinksldjump"/>
                        </a:rPr>
                        <a:t>40</a:t>
                      </a:r>
                      <a:endParaRPr lang="en-US" sz="2800" dirty="0">
                        <a:solidFill>
                          <a:schemeClr val="bg1"/>
                        </a:solidFill>
                      </a:endParaRPr>
                    </a:p>
                  </a:txBody>
                  <a:tcPr anchor="ctr"/>
                </a:tc>
                <a:tc>
                  <a:txBody>
                    <a:bodyPr/>
                    <a:lstStyle/>
                    <a:p>
                      <a:pPr algn="ctr"/>
                      <a:r>
                        <a:rPr lang="en-US" sz="2800" dirty="0">
                          <a:solidFill>
                            <a:schemeClr val="bg1"/>
                          </a:solidFill>
                          <a:hlinkClick r:id="rId22" action="ppaction://hlinksldjump"/>
                        </a:rPr>
                        <a:t>40</a:t>
                      </a:r>
                      <a:endParaRPr lang="en-US" sz="2800" dirty="0">
                        <a:solidFill>
                          <a:schemeClr val="bg1"/>
                        </a:solidFill>
                      </a:endParaRPr>
                    </a:p>
                  </a:txBody>
                  <a:tcPr anchor="ctr"/>
                </a:tc>
                <a:tc>
                  <a:txBody>
                    <a:bodyPr/>
                    <a:lstStyle/>
                    <a:p>
                      <a:pPr algn="ctr"/>
                      <a:r>
                        <a:rPr lang="en-US" sz="2800" dirty="0">
                          <a:solidFill>
                            <a:schemeClr val="bg1"/>
                          </a:solidFill>
                          <a:hlinkClick r:id="rId23" action="ppaction://hlinksldjump"/>
                        </a:rPr>
                        <a:t>40</a:t>
                      </a:r>
                      <a:endParaRPr lang="en-US" sz="2800" dirty="0">
                        <a:solidFill>
                          <a:schemeClr val="bg1"/>
                        </a:solidFill>
                      </a:endParaRPr>
                    </a:p>
                  </a:txBody>
                  <a:tcPr anchor="ctr"/>
                </a:tc>
                <a:tc>
                  <a:txBody>
                    <a:bodyPr/>
                    <a:lstStyle/>
                    <a:p>
                      <a:pPr algn="ctr"/>
                      <a:r>
                        <a:rPr lang="en-US" sz="2800" dirty="0">
                          <a:solidFill>
                            <a:schemeClr val="bg1"/>
                          </a:solidFill>
                          <a:hlinkClick r:id="rId24" action="ppaction://hlinksldjump"/>
                        </a:rPr>
                        <a:t>40</a:t>
                      </a:r>
                      <a:endParaRPr lang="en-US" sz="2800" dirty="0">
                        <a:solidFill>
                          <a:schemeClr val="bg1"/>
                        </a:solidFill>
                      </a:endParaRPr>
                    </a:p>
                  </a:txBody>
                  <a:tcPr anchor="ctr"/>
                </a:tc>
                <a:tc>
                  <a:txBody>
                    <a:bodyPr/>
                    <a:lstStyle/>
                    <a:p>
                      <a:pPr algn="ctr"/>
                      <a:r>
                        <a:rPr lang="en-US" sz="2800" dirty="0">
                          <a:solidFill>
                            <a:schemeClr val="bg1"/>
                          </a:solidFill>
                          <a:hlinkClick r:id="rId25" action="ppaction://hlinksldjump"/>
                        </a:rPr>
                        <a:t>40</a:t>
                      </a:r>
                      <a:endParaRPr lang="en-US" sz="2800" dirty="0">
                        <a:solidFill>
                          <a:schemeClr val="bg1"/>
                        </a:solidFill>
                      </a:endParaRPr>
                    </a:p>
                  </a:txBody>
                  <a:tcPr anchor="ctr"/>
                </a:tc>
                <a:tc>
                  <a:txBody>
                    <a:bodyPr/>
                    <a:lstStyle/>
                    <a:p>
                      <a:pPr algn="ctr"/>
                      <a:r>
                        <a:rPr lang="en-US" sz="2800" dirty="0">
                          <a:solidFill>
                            <a:schemeClr val="bg1"/>
                          </a:solidFill>
                          <a:hlinkClick r:id="rId26" action="ppaction://hlinksldjump"/>
                        </a:rPr>
                        <a:t>40</a:t>
                      </a:r>
                      <a:endParaRPr lang="en-US" sz="2800" dirty="0">
                        <a:solidFill>
                          <a:schemeClr val="bg1"/>
                        </a:solidFill>
                      </a:endParaRPr>
                    </a:p>
                  </a:txBody>
                  <a:tcPr anchor="ctr"/>
                </a:tc>
                <a:extLst>
                  <a:ext uri="{0D108BD9-81ED-4DB2-BD59-A6C34878D82A}">
                    <a16:rowId xmlns:a16="http://schemas.microsoft.com/office/drawing/2014/main" val="10004"/>
                  </a:ext>
                </a:extLst>
              </a:tr>
              <a:tr h="1143000">
                <a:tc>
                  <a:txBody>
                    <a:bodyPr/>
                    <a:lstStyle/>
                    <a:p>
                      <a:pPr algn="ctr"/>
                      <a:r>
                        <a:rPr lang="en-US" sz="2800" dirty="0">
                          <a:solidFill>
                            <a:schemeClr val="bg1"/>
                          </a:solidFill>
                          <a:hlinkClick r:id="rId27" action="ppaction://hlinksldjump"/>
                        </a:rPr>
                        <a:t>50</a:t>
                      </a:r>
                      <a:endParaRPr lang="en-US" sz="2800" dirty="0">
                        <a:solidFill>
                          <a:schemeClr val="bg1"/>
                        </a:solidFill>
                      </a:endParaRPr>
                    </a:p>
                  </a:txBody>
                  <a:tcPr anchor="ctr"/>
                </a:tc>
                <a:tc>
                  <a:txBody>
                    <a:bodyPr/>
                    <a:lstStyle/>
                    <a:p>
                      <a:pPr algn="ctr"/>
                      <a:r>
                        <a:rPr lang="en-US" sz="2800" dirty="0">
                          <a:solidFill>
                            <a:schemeClr val="bg1"/>
                          </a:solidFill>
                          <a:hlinkClick r:id="rId28" action="ppaction://hlinksldjump"/>
                        </a:rPr>
                        <a:t>50</a:t>
                      </a:r>
                      <a:endParaRPr lang="en-US" sz="2800" dirty="0">
                        <a:solidFill>
                          <a:schemeClr val="bg1"/>
                        </a:solidFill>
                      </a:endParaRPr>
                    </a:p>
                  </a:txBody>
                  <a:tcPr anchor="ctr"/>
                </a:tc>
                <a:tc>
                  <a:txBody>
                    <a:bodyPr/>
                    <a:lstStyle/>
                    <a:p>
                      <a:pPr algn="ctr"/>
                      <a:r>
                        <a:rPr lang="en-US" sz="2800" dirty="0">
                          <a:solidFill>
                            <a:schemeClr val="bg1"/>
                          </a:solidFill>
                          <a:hlinkClick r:id="rId29" action="ppaction://hlinksldjump"/>
                        </a:rPr>
                        <a:t>50</a:t>
                      </a:r>
                      <a:endParaRPr lang="en-US" sz="2800" dirty="0">
                        <a:solidFill>
                          <a:schemeClr val="bg1"/>
                        </a:solidFill>
                      </a:endParaRPr>
                    </a:p>
                  </a:txBody>
                  <a:tcPr anchor="ctr"/>
                </a:tc>
                <a:tc>
                  <a:txBody>
                    <a:bodyPr/>
                    <a:lstStyle/>
                    <a:p>
                      <a:pPr algn="ctr"/>
                      <a:r>
                        <a:rPr lang="en-US" sz="2800" dirty="0">
                          <a:solidFill>
                            <a:schemeClr val="bg1"/>
                          </a:solidFill>
                          <a:hlinkClick r:id="rId30" action="ppaction://hlinksldjump"/>
                        </a:rPr>
                        <a:t>50</a:t>
                      </a:r>
                      <a:endParaRPr lang="en-US" sz="2800" dirty="0">
                        <a:solidFill>
                          <a:schemeClr val="bg1"/>
                        </a:solidFill>
                      </a:endParaRPr>
                    </a:p>
                  </a:txBody>
                  <a:tcPr anchor="ctr"/>
                </a:tc>
                <a:tc>
                  <a:txBody>
                    <a:bodyPr/>
                    <a:lstStyle/>
                    <a:p>
                      <a:pPr algn="ctr"/>
                      <a:r>
                        <a:rPr lang="en-US" sz="2800" dirty="0">
                          <a:solidFill>
                            <a:schemeClr val="bg1"/>
                          </a:solidFill>
                          <a:hlinkClick r:id="rId31" action="ppaction://hlinksldjump"/>
                        </a:rPr>
                        <a:t>50</a:t>
                      </a:r>
                      <a:endParaRPr lang="en-US" sz="2800" dirty="0">
                        <a:solidFill>
                          <a:schemeClr val="bg1"/>
                        </a:solidFill>
                      </a:endParaRPr>
                    </a:p>
                  </a:txBody>
                  <a:tcPr anchor="ctr"/>
                </a:tc>
                <a:tc>
                  <a:txBody>
                    <a:bodyPr/>
                    <a:lstStyle/>
                    <a:p>
                      <a:pPr algn="ctr"/>
                      <a:r>
                        <a:rPr lang="en-US" sz="2800" dirty="0">
                          <a:solidFill>
                            <a:schemeClr val="bg1"/>
                          </a:solidFill>
                          <a:hlinkClick r:id="rId32" action="ppaction://hlinksldjump"/>
                        </a:rPr>
                        <a:t>50</a:t>
                      </a:r>
                      <a:endParaRPr lang="en-US" sz="2800" dirty="0">
                        <a:solidFill>
                          <a:schemeClr val="bg1"/>
                        </a:solidFill>
                      </a:endParaRPr>
                    </a:p>
                  </a:txBody>
                  <a:tcPr anchor="ctr"/>
                </a:tc>
                <a:extLst>
                  <a:ext uri="{0D108BD9-81ED-4DB2-BD59-A6C34878D82A}">
                    <a16:rowId xmlns:a16="http://schemas.microsoft.com/office/drawing/2014/main" val="10005"/>
                  </a:ext>
                </a:extLst>
              </a:tr>
            </a:tbl>
          </a:graphicData>
        </a:graphic>
      </p:graphicFrame>
      <p:pic>
        <p:nvPicPr>
          <p:cNvPr id="2" name="Picture 1">
            <a:hlinkClick r:id="rId33" action="ppaction://hlinksldjump"/>
          </p:cNvPr>
          <p:cNvPicPr>
            <a:picLocks noChangeAspect="1"/>
          </p:cNvPicPr>
          <p:nvPr/>
        </p:nvPicPr>
        <p:blipFill>
          <a:blip r:embed="rId34" cstate="print">
            <a:extLst>
              <a:ext uri="{28A0092B-C50C-407E-A947-70E740481C1C}">
                <a14:useLocalDpi xmlns:a14="http://schemas.microsoft.com/office/drawing/2010/main" val="0"/>
              </a:ext>
            </a:extLst>
          </a:blip>
          <a:stretch>
            <a:fillRect/>
          </a:stretch>
        </p:blipFill>
        <p:spPr>
          <a:xfrm>
            <a:off x="4419600" y="6458956"/>
            <a:ext cx="404813" cy="39904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3"/>
          <p:cNvSpPr>
            <a:spLocks noGrp="1"/>
          </p:cNvSpPr>
          <p:nvPr>
            <p:ph sz="quarter" idx="13"/>
          </p:nvPr>
        </p:nvSpPr>
        <p:spPr>
          <a:xfrm>
            <a:off x="3455988" y="1544638"/>
            <a:ext cx="4224337" cy="3886200"/>
          </a:xfrm>
        </p:spPr>
        <p:txBody>
          <a:bodyPr/>
          <a:lstStyle/>
          <a:p>
            <a:r>
              <a:rPr lang="en-US" altLang="en-US" dirty="0"/>
              <a:t>Capitalism is based on a liberal, or individualistic, philosophy. As a result, __________ are blamed for poverty while ___________ get the credit for wealth and economic growth. </a:t>
            </a:r>
          </a:p>
          <a:p>
            <a:pPr lvl="1"/>
            <a:r>
              <a:rPr lang="en-US" altLang="en-US" dirty="0"/>
              <a:t>Poor people; rich people/wealthy</a:t>
            </a:r>
          </a:p>
        </p:txBody>
      </p:sp>
      <p:sp>
        <p:nvSpPr>
          <p:cNvPr id="51202" name="Title 1"/>
          <p:cNvSpPr>
            <a:spLocks noGrp="1"/>
          </p:cNvSpPr>
          <p:nvPr>
            <p:ph type="title"/>
          </p:nvPr>
        </p:nvSpPr>
        <p:spPr/>
        <p:txBody>
          <a:bodyPr/>
          <a:lstStyle/>
          <a:p>
            <a:pPr fontAlgn="auto">
              <a:spcAft>
                <a:spcPts val="0"/>
              </a:spcAft>
              <a:defRPr/>
            </a:pPr>
            <a:r>
              <a:rPr lang="en-US" altLang="en-US" dirty="0"/>
              <a:t>institutions</a:t>
            </a:r>
            <a:br>
              <a:rPr lang="en-US" altLang="en-US" dirty="0"/>
            </a:br>
            <a:r>
              <a:rPr lang="en-US" altLang="en-US" dirty="0"/>
              <a:t>30 </a:t>
            </a:r>
          </a:p>
        </p:txBody>
      </p:sp>
      <p:pic>
        <p:nvPicPr>
          <p:cNvPr id="2970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3"/>
          <p:cNvSpPr>
            <a:spLocks noGrp="1"/>
          </p:cNvSpPr>
          <p:nvPr>
            <p:ph sz="quarter" idx="13"/>
          </p:nvPr>
        </p:nvSpPr>
        <p:spPr>
          <a:xfrm>
            <a:off x="3455988" y="1544638"/>
            <a:ext cx="4224337" cy="3886200"/>
          </a:xfrm>
        </p:spPr>
        <p:txBody>
          <a:bodyPr/>
          <a:lstStyle/>
          <a:p>
            <a:r>
              <a:rPr lang="en-US" altLang="en-US" dirty="0"/>
              <a:t>These are all characteristics of ________, which has become increasingly important in the global economy:</a:t>
            </a:r>
          </a:p>
          <a:p>
            <a:pPr marL="0" indent="0">
              <a:buNone/>
            </a:pPr>
            <a:r>
              <a:rPr lang="en-US" altLang="en-US" dirty="0"/>
              <a:t>Temporary, contracted, part-time, limited benefit, sporadic wages</a:t>
            </a:r>
          </a:p>
          <a:p>
            <a:pPr lvl="1"/>
            <a:r>
              <a:rPr lang="en-US" altLang="en-US" dirty="0"/>
              <a:t>Contingent Employment</a:t>
            </a:r>
          </a:p>
        </p:txBody>
      </p:sp>
      <p:sp>
        <p:nvSpPr>
          <p:cNvPr id="53250" name="Title 1"/>
          <p:cNvSpPr>
            <a:spLocks noGrp="1"/>
          </p:cNvSpPr>
          <p:nvPr>
            <p:ph type="title"/>
          </p:nvPr>
        </p:nvSpPr>
        <p:spPr/>
        <p:txBody>
          <a:bodyPr/>
          <a:lstStyle/>
          <a:p>
            <a:pPr fontAlgn="auto">
              <a:spcAft>
                <a:spcPts val="0"/>
              </a:spcAft>
              <a:defRPr/>
            </a:pPr>
            <a:r>
              <a:rPr lang="en-US" altLang="en-US" dirty="0"/>
              <a:t>institutions</a:t>
            </a:r>
            <a:br>
              <a:rPr lang="en-US" altLang="en-US" dirty="0"/>
            </a:br>
            <a:r>
              <a:rPr lang="en-US" altLang="en-US" dirty="0"/>
              <a:t>40 </a:t>
            </a:r>
          </a:p>
        </p:txBody>
      </p:sp>
      <p:pic>
        <p:nvPicPr>
          <p:cNvPr id="3072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3"/>
          <p:cNvSpPr>
            <a:spLocks noGrp="1"/>
          </p:cNvSpPr>
          <p:nvPr>
            <p:ph sz="quarter" idx="13"/>
          </p:nvPr>
        </p:nvSpPr>
        <p:spPr>
          <a:xfrm>
            <a:off x="3455988" y="1544638"/>
            <a:ext cx="4224337" cy="3886200"/>
          </a:xfrm>
        </p:spPr>
        <p:txBody>
          <a:bodyPr/>
          <a:lstStyle/>
          <a:p>
            <a:r>
              <a:rPr lang="en-US" altLang="en-US" dirty="0"/>
              <a:t>Imposing religious beliefs into educational curricula is one consequence of _______. </a:t>
            </a:r>
          </a:p>
          <a:p>
            <a:pPr lvl="1"/>
            <a:r>
              <a:rPr lang="en-US" altLang="en-US" dirty="0"/>
              <a:t>Local control of education</a:t>
            </a:r>
          </a:p>
          <a:p>
            <a:endParaRPr lang="en-US" altLang="en-US" dirty="0"/>
          </a:p>
        </p:txBody>
      </p:sp>
      <p:sp>
        <p:nvSpPr>
          <p:cNvPr id="55298" name="Title 1"/>
          <p:cNvSpPr>
            <a:spLocks noGrp="1"/>
          </p:cNvSpPr>
          <p:nvPr>
            <p:ph type="title"/>
          </p:nvPr>
        </p:nvSpPr>
        <p:spPr/>
        <p:txBody>
          <a:bodyPr/>
          <a:lstStyle/>
          <a:p>
            <a:pPr fontAlgn="auto">
              <a:spcAft>
                <a:spcPts val="0"/>
              </a:spcAft>
              <a:defRPr/>
            </a:pPr>
            <a:r>
              <a:rPr lang="en-US" altLang="en-US" dirty="0"/>
              <a:t>institutions</a:t>
            </a:r>
            <a:br>
              <a:rPr lang="en-US" altLang="en-US" dirty="0"/>
            </a:br>
            <a:r>
              <a:rPr lang="en-US" altLang="en-US" dirty="0"/>
              <a:t>50 </a:t>
            </a:r>
          </a:p>
        </p:txBody>
      </p:sp>
      <p:pic>
        <p:nvPicPr>
          <p:cNvPr id="3174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3"/>
          <p:cNvSpPr>
            <a:spLocks noGrp="1"/>
          </p:cNvSpPr>
          <p:nvPr>
            <p:ph sz="quarter" idx="13"/>
          </p:nvPr>
        </p:nvSpPr>
        <p:spPr>
          <a:xfrm>
            <a:off x="3455988" y="1544638"/>
            <a:ext cx="4224337" cy="3886200"/>
          </a:xfrm>
        </p:spPr>
        <p:txBody>
          <a:bodyPr/>
          <a:lstStyle/>
          <a:p>
            <a:r>
              <a:rPr lang="en-US" altLang="en-US" dirty="0"/>
              <a:t>What famous phrase describes why globalization is universally beneficial for everyone?</a:t>
            </a:r>
          </a:p>
          <a:p>
            <a:pPr lvl="1"/>
            <a:r>
              <a:rPr lang="en-US" altLang="en-US" dirty="0"/>
              <a:t>“A rising tide lifts all boats”</a:t>
            </a:r>
          </a:p>
        </p:txBody>
      </p:sp>
      <p:sp>
        <p:nvSpPr>
          <p:cNvPr id="55298" name="Title 1"/>
          <p:cNvSpPr>
            <a:spLocks noGrp="1"/>
          </p:cNvSpPr>
          <p:nvPr>
            <p:ph type="title"/>
          </p:nvPr>
        </p:nvSpPr>
        <p:spPr/>
        <p:txBody>
          <a:bodyPr/>
          <a:lstStyle/>
          <a:p>
            <a:pPr fontAlgn="auto">
              <a:spcAft>
                <a:spcPts val="0"/>
              </a:spcAft>
              <a:defRPr/>
            </a:pPr>
            <a:r>
              <a:rPr lang="en-US" altLang="en-US" dirty="0"/>
              <a:t>Global inequality</a:t>
            </a:r>
            <a:br>
              <a:rPr lang="en-US" altLang="en-US" dirty="0"/>
            </a:br>
            <a:r>
              <a:rPr lang="en-US" altLang="en-US" dirty="0"/>
              <a:t>10 </a:t>
            </a:r>
          </a:p>
        </p:txBody>
      </p:sp>
      <p:pic>
        <p:nvPicPr>
          <p:cNvPr id="3277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3"/>
          <p:cNvSpPr>
            <a:spLocks noGrp="1"/>
          </p:cNvSpPr>
          <p:nvPr>
            <p:ph sz="quarter" idx="13"/>
          </p:nvPr>
        </p:nvSpPr>
        <p:spPr>
          <a:xfrm>
            <a:off x="3455988" y="1544638"/>
            <a:ext cx="4224337" cy="3886200"/>
          </a:xfrm>
        </p:spPr>
        <p:txBody>
          <a:bodyPr rtlCol="0">
            <a:normAutofit/>
          </a:bodyPr>
          <a:lstStyle/>
          <a:p>
            <a:pPr fontAlgn="auto">
              <a:spcAft>
                <a:spcPts val="0"/>
              </a:spcAft>
              <a:defRPr/>
            </a:pPr>
            <a:r>
              <a:rPr lang="en-US" altLang="en-US" dirty="0"/>
              <a:t>True or False: the worldwide spread of neoliberal, free trade markets has </a:t>
            </a:r>
            <a:r>
              <a:rPr lang="en-US" altLang="en-US" b="1" dirty="0"/>
              <a:t>decreased </a:t>
            </a:r>
            <a:r>
              <a:rPr lang="en-US" altLang="en-US" dirty="0"/>
              <a:t>global inequality. </a:t>
            </a:r>
          </a:p>
          <a:p>
            <a:pPr lvl="1" fontAlgn="auto">
              <a:spcAft>
                <a:spcPts val="0"/>
              </a:spcAft>
              <a:buFont typeface="Arial" pitchFamily="34" charset="0"/>
              <a:buChar char="–"/>
              <a:defRPr/>
            </a:pPr>
            <a:r>
              <a:rPr lang="en-US" altLang="en-US" dirty="0"/>
              <a:t>FALSE</a:t>
            </a:r>
          </a:p>
          <a:p>
            <a:pPr marL="0" indent="0" fontAlgn="auto">
              <a:spcAft>
                <a:spcPts val="0"/>
              </a:spcAft>
              <a:buFont typeface="Arial" pitchFamily="34" charset="0"/>
              <a:buNone/>
              <a:defRPr/>
            </a:pPr>
            <a:endParaRPr lang="en-US" altLang="en-US" dirty="0"/>
          </a:p>
        </p:txBody>
      </p:sp>
      <p:sp>
        <p:nvSpPr>
          <p:cNvPr id="55298" name="Title 1"/>
          <p:cNvSpPr>
            <a:spLocks noGrp="1"/>
          </p:cNvSpPr>
          <p:nvPr>
            <p:ph type="title"/>
          </p:nvPr>
        </p:nvSpPr>
        <p:spPr/>
        <p:txBody>
          <a:bodyPr/>
          <a:lstStyle/>
          <a:p>
            <a:pPr fontAlgn="auto">
              <a:spcAft>
                <a:spcPts val="0"/>
              </a:spcAft>
              <a:defRPr/>
            </a:pPr>
            <a:r>
              <a:rPr lang="en-US" altLang="en-US" dirty="0"/>
              <a:t>Global inequality </a:t>
            </a:r>
            <a:br>
              <a:rPr lang="en-US" altLang="en-US" dirty="0"/>
            </a:br>
            <a:r>
              <a:rPr lang="en-US" altLang="en-US" dirty="0"/>
              <a:t>20</a:t>
            </a:r>
          </a:p>
        </p:txBody>
      </p:sp>
      <p:pic>
        <p:nvPicPr>
          <p:cNvPr id="3379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3"/>
          <p:cNvSpPr>
            <a:spLocks noGrp="1"/>
          </p:cNvSpPr>
          <p:nvPr>
            <p:ph sz="quarter" idx="13"/>
          </p:nvPr>
        </p:nvSpPr>
        <p:spPr>
          <a:xfrm>
            <a:off x="3455988" y="1544638"/>
            <a:ext cx="4224337" cy="3886200"/>
          </a:xfrm>
        </p:spPr>
        <p:txBody>
          <a:bodyPr/>
          <a:lstStyle/>
          <a:p>
            <a:r>
              <a:rPr lang="en-US" altLang="en-US" dirty="0"/>
              <a:t>This theory assumes that core, periphery, and semi-periphery regions are connected through global commodity chains. </a:t>
            </a:r>
          </a:p>
          <a:p>
            <a:pPr lvl="1"/>
            <a:r>
              <a:rPr lang="en-US" altLang="en-US" dirty="0"/>
              <a:t>World System Theory</a:t>
            </a:r>
          </a:p>
        </p:txBody>
      </p:sp>
      <p:sp>
        <p:nvSpPr>
          <p:cNvPr id="55298" name="Title 1"/>
          <p:cNvSpPr>
            <a:spLocks noGrp="1"/>
          </p:cNvSpPr>
          <p:nvPr>
            <p:ph type="title"/>
          </p:nvPr>
        </p:nvSpPr>
        <p:spPr/>
        <p:txBody>
          <a:bodyPr/>
          <a:lstStyle/>
          <a:p>
            <a:pPr fontAlgn="auto">
              <a:spcAft>
                <a:spcPts val="0"/>
              </a:spcAft>
              <a:defRPr/>
            </a:pPr>
            <a:r>
              <a:rPr lang="en-US" altLang="en-US" dirty="0"/>
              <a:t>Global inequality</a:t>
            </a:r>
            <a:br>
              <a:rPr lang="en-US" altLang="en-US" dirty="0"/>
            </a:br>
            <a:r>
              <a:rPr lang="en-US" altLang="en-US" dirty="0"/>
              <a:t>30</a:t>
            </a:r>
          </a:p>
        </p:txBody>
      </p:sp>
      <p:pic>
        <p:nvPicPr>
          <p:cNvPr id="3584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3"/>
          <p:cNvSpPr>
            <a:spLocks noGrp="1"/>
          </p:cNvSpPr>
          <p:nvPr>
            <p:ph sz="quarter" idx="13"/>
          </p:nvPr>
        </p:nvSpPr>
        <p:spPr>
          <a:xfrm>
            <a:off x="3455988" y="1544638"/>
            <a:ext cx="4224337" cy="3886200"/>
          </a:xfrm>
        </p:spPr>
        <p:txBody>
          <a:bodyPr/>
          <a:lstStyle/>
          <a:p>
            <a:r>
              <a:rPr lang="en-US" altLang="en-US" dirty="0"/>
              <a:t>After 1989, the ideological underpinnings of globalism were strengthened because…</a:t>
            </a:r>
          </a:p>
          <a:p>
            <a:pPr lvl="1"/>
            <a:r>
              <a:rPr lang="en-US" altLang="en-US" dirty="0"/>
              <a:t>End of cold war marked the symbolic death of communism and the ‘inevitability’ or ‘superiority’ of capitalism</a:t>
            </a:r>
          </a:p>
        </p:txBody>
      </p:sp>
      <p:sp>
        <p:nvSpPr>
          <p:cNvPr id="55298" name="Title 1"/>
          <p:cNvSpPr>
            <a:spLocks noGrp="1"/>
          </p:cNvSpPr>
          <p:nvPr>
            <p:ph type="title"/>
          </p:nvPr>
        </p:nvSpPr>
        <p:spPr/>
        <p:txBody>
          <a:bodyPr/>
          <a:lstStyle/>
          <a:p>
            <a:pPr fontAlgn="auto">
              <a:spcAft>
                <a:spcPts val="0"/>
              </a:spcAft>
              <a:defRPr/>
            </a:pPr>
            <a:r>
              <a:rPr lang="en-US" altLang="en-US" dirty="0"/>
              <a:t>Global inequality</a:t>
            </a:r>
            <a:br>
              <a:rPr lang="en-US" altLang="en-US" dirty="0"/>
            </a:br>
            <a:r>
              <a:rPr lang="en-US" altLang="en-US" dirty="0"/>
              <a:t>40</a:t>
            </a:r>
          </a:p>
        </p:txBody>
      </p:sp>
      <p:pic>
        <p:nvPicPr>
          <p:cNvPr id="3482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3"/>
          <p:cNvSpPr>
            <a:spLocks noGrp="1"/>
          </p:cNvSpPr>
          <p:nvPr>
            <p:ph sz="quarter" idx="13"/>
          </p:nvPr>
        </p:nvSpPr>
        <p:spPr>
          <a:xfrm>
            <a:off x="3455988" y="1544638"/>
            <a:ext cx="4224337" cy="3886200"/>
          </a:xfrm>
        </p:spPr>
        <p:txBody>
          <a:bodyPr/>
          <a:lstStyle/>
          <a:p>
            <a:r>
              <a:rPr lang="en-US" altLang="en-US" dirty="0"/>
              <a:t>The future of global inequality is uncertain, however there is relative consensus that the future will be categorized by increasing gaps in _________ that, without concerted intervention, will create permanent global inequality. </a:t>
            </a:r>
          </a:p>
          <a:p>
            <a:pPr lvl="1"/>
            <a:r>
              <a:rPr lang="en-US" altLang="en-US" dirty="0"/>
              <a:t>Technology (Sachs)</a:t>
            </a:r>
          </a:p>
        </p:txBody>
      </p:sp>
      <p:sp>
        <p:nvSpPr>
          <p:cNvPr id="55298" name="Title 1"/>
          <p:cNvSpPr>
            <a:spLocks noGrp="1"/>
          </p:cNvSpPr>
          <p:nvPr>
            <p:ph type="title"/>
          </p:nvPr>
        </p:nvSpPr>
        <p:spPr/>
        <p:txBody>
          <a:bodyPr/>
          <a:lstStyle/>
          <a:p>
            <a:pPr fontAlgn="auto">
              <a:spcAft>
                <a:spcPts val="0"/>
              </a:spcAft>
              <a:defRPr/>
            </a:pPr>
            <a:r>
              <a:rPr lang="en-US" altLang="en-US" dirty="0"/>
              <a:t>Global inequality</a:t>
            </a:r>
            <a:br>
              <a:rPr lang="en-US" altLang="en-US" dirty="0"/>
            </a:br>
            <a:r>
              <a:rPr lang="en-US" altLang="en-US" dirty="0"/>
              <a:t>50</a:t>
            </a:r>
          </a:p>
        </p:txBody>
      </p:sp>
      <p:pic>
        <p:nvPicPr>
          <p:cNvPr id="3686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3"/>
          <p:cNvSpPr>
            <a:spLocks noGrp="1"/>
          </p:cNvSpPr>
          <p:nvPr>
            <p:ph sz="quarter" idx="13"/>
          </p:nvPr>
        </p:nvSpPr>
        <p:spPr>
          <a:xfrm>
            <a:off x="3455988" y="1544638"/>
            <a:ext cx="4224337" cy="3886200"/>
          </a:xfrm>
        </p:spPr>
        <p:txBody>
          <a:bodyPr/>
          <a:lstStyle/>
          <a:p>
            <a:r>
              <a:rPr lang="en-US" altLang="en-US" dirty="0"/>
              <a:t>True or False: Social movements are the only kind of agency. </a:t>
            </a:r>
          </a:p>
          <a:p>
            <a:pPr lvl="1"/>
            <a:r>
              <a:rPr lang="en-US" altLang="en-US" dirty="0"/>
              <a:t>False</a:t>
            </a:r>
          </a:p>
        </p:txBody>
      </p:sp>
      <p:sp>
        <p:nvSpPr>
          <p:cNvPr id="55298" name="Title 1"/>
          <p:cNvSpPr>
            <a:spLocks noGrp="1"/>
          </p:cNvSpPr>
          <p:nvPr>
            <p:ph type="title"/>
          </p:nvPr>
        </p:nvSpPr>
        <p:spPr>
          <a:xfrm>
            <a:off x="1069975" y="1554163"/>
            <a:ext cx="2130425" cy="1979612"/>
          </a:xfrm>
        </p:spPr>
        <p:txBody>
          <a:bodyPr/>
          <a:lstStyle/>
          <a:p>
            <a:pPr fontAlgn="auto">
              <a:spcAft>
                <a:spcPts val="0"/>
              </a:spcAft>
              <a:defRPr/>
            </a:pPr>
            <a:r>
              <a:rPr lang="en-US" altLang="en-US" dirty="0"/>
              <a:t>Human agency</a:t>
            </a:r>
            <a:br>
              <a:rPr lang="en-US" altLang="en-US" dirty="0"/>
            </a:br>
            <a:r>
              <a:rPr lang="en-US" altLang="en-US" dirty="0"/>
              <a:t>10 </a:t>
            </a:r>
          </a:p>
        </p:txBody>
      </p:sp>
      <p:pic>
        <p:nvPicPr>
          <p:cNvPr id="3789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3"/>
          <p:cNvSpPr>
            <a:spLocks noGrp="1"/>
          </p:cNvSpPr>
          <p:nvPr>
            <p:ph sz="quarter" idx="13"/>
          </p:nvPr>
        </p:nvSpPr>
        <p:spPr>
          <a:xfrm>
            <a:off x="3455988" y="1544638"/>
            <a:ext cx="4224337" cy="3886200"/>
          </a:xfrm>
        </p:spPr>
        <p:txBody>
          <a:bodyPr/>
          <a:lstStyle/>
          <a:p>
            <a:r>
              <a:rPr lang="en-US" altLang="en-US" dirty="0"/>
              <a:t>Immigrations often form mutual aid networks in host societies. Is this a form of agency?</a:t>
            </a:r>
          </a:p>
          <a:p>
            <a:pPr lvl="1"/>
            <a:r>
              <a:rPr lang="en-US" altLang="en-US" dirty="0"/>
              <a:t>Yes</a:t>
            </a:r>
          </a:p>
          <a:p>
            <a:endParaRPr lang="en-US" altLang="en-US" dirty="0"/>
          </a:p>
        </p:txBody>
      </p:sp>
      <p:sp>
        <p:nvSpPr>
          <p:cNvPr id="55298" name="Title 1"/>
          <p:cNvSpPr>
            <a:spLocks noGrp="1"/>
          </p:cNvSpPr>
          <p:nvPr>
            <p:ph type="title"/>
          </p:nvPr>
        </p:nvSpPr>
        <p:spPr>
          <a:xfrm>
            <a:off x="1069975" y="1554163"/>
            <a:ext cx="2359025" cy="1979612"/>
          </a:xfrm>
        </p:spPr>
        <p:txBody>
          <a:bodyPr/>
          <a:lstStyle/>
          <a:p>
            <a:pPr fontAlgn="auto">
              <a:spcAft>
                <a:spcPts val="0"/>
              </a:spcAft>
              <a:defRPr/>
            </a:pPr>
            <a:r>
              <a:rPr lang="en-US" altLang="en-US" dirty="0"/>
              <a:t>Human agency</a:t>
            </a:r>
            <a:br>
              <a:rPr lang="en-US" altLang="en-US" dirty="0"/>
            </a:br>
            <a:r>
              <a:rPr lang="en-US" altLang="en-US" dirty="0"/>
              <a:t>20</a:t>
            </a:r>
          </a:p>
        </p:txBody>
      </p:sp>
      <p:pic>
        <p:nvPicPr>
          <p:cNvPr id="3891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3"/>
          <p:cNvSpPr>
            <a:spLocks noGrp="1"/>
          </p:cNvSpPr>
          <p:nvPr>
            <p:ph sz="quarter" idx="13"/>
          </p:nvPr>
        </p:nvSpPr>
        <p:spPr>
          <a:xfrm>
            <a:off x="3455988" y="1544638"/>
            <a:ext cx="4224337" cy="3886200"/>
          </a:xfrm>
        </p:spPr>
        <p:txBody>
          <a:bodyPr/>
          <a:lstStyle/>
          <a:p>
            <a:r>
              <a:rPr lang="en-US" altLang="en-US" dirty="0"/>
              <a:t>The family has a natural and functional division of labor, and often provides a _______ in a heartless world. </a:t>
            </a:r>
          </a:p>
          <a:p>
            <a:pPr lvl="1"/>
            <a:r>
              <a:rPr lang="en-US" altLang="en-US" dirty="0"/>
              <a:t>Haven</a:t>
            </a:r>
          </a:p>
        </p:txBody>
      </p:sp>
      <p:sp>
        <p:nvSpPr>
          <p:cNvPr id="16386" name="Title 1"/>
          <p:cNvSpPr>
            <a:spLocks noGrp="1"/>
          </p:cNvSpPr>
          <p:nvPr>
            <p:ph type="title"/>
          </p:nvPr>
        </p:nvSpPr>
        <p:spPr/>
        <p:txBody>
          <a:bodyPr/>
          <a:lstStyle/>
          <a:p>
            <a:pPr fontAlgn="auto">
              <a:spcAft>
                <a:spcPts val="0"/>
              </a:spcAft>
              <a:defRPr/>
            </a:pPr>
            <a:r>
              <a:rPr lang="en-US" altLang="en-US" dirty="0"/>
              <a:t>Order Perspective10</a:t>
            </a:r>
          </a:p>
        </p:txBody>
      </p:sp>
      <p:pic>
        <p:nvPicPr>
          <p:cNvPr id="1229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3"/>
          <p:cNvSpPr>
            <a:spLocks noGrp="1"/>
          </p:cNvSpPr>
          <p:nvPr>
            <p:ph sz="quarter" idx="13"/>
          </p:nvPr>
        </p:nvSpPr>
        <p:spPr>
          <a:xfrm>
            <a:off x="3455988" y="1544638"/>
            <a:ext cx="4224337" cy="3886200"/>
          </a:xfrm>
        </p:spPr>
        <p:txBody>
          <a:bodyPr/>
          <a:lstStyle/>
          <a:p>
            <a:r>
              <a:rPr lang="en-US" altLang="en-US" dirty="0"/>
              <a:t>If a social movement is successful, its goals are ___________.</a:t>
            </a:r>
          </a:p>
          <a:p>
            <a:pPr lvl="1"/>
            <a:r>
              <a:rPr lang="en-US" altLang="en-US" dirty="0"/>
              <a:t>Institutionalized</a:t>
            </a:r>
          </a:p>
        </p:txBody>
      </p:sp>
      <p:sp>
        <p:nvSpPr>
          <p:cNvPr id="55298" name="Title 1"/>
          <p:cNvSpPr>
            <a:spLocks noGrp="1"/>
          </p:cNvSpPr>
          <p:nvPr>
            <p:ph type="title"/>
          </p:nvPr>
        </p:nvSpPr>
        <p:spPr>
          <a:xfrm>
            <a:off x="1069975" y="1554163"/>
            <a:ext cx="2206625" cy="1979612"/>
          </a:xfrm>
        </p:spPr>
        <p:txBody>
          <a:bodyPr/>
          <a:lstStyle/>
          <a:p>
            <a:pPr fontAlgn="auto">
              <a:spcAft>
                <a:spcPts val="0"/>
              </a:spcAft>
              <a:defRPr/>
            </a:pPr>
            <a:r>
              <a:rPr lang="en-US" altLang="en-US" dirty="0"/>
              <a:t>Human agency</a:t>
            </a:r>
            <a:br>
              <a:rPr lang="en-US" altLang="en-US" dirty="0"/>
            </a:br>
            <a:r>
              <a:rPr lang="en-US" altLang="en-US" dirty="0"/>
              <a:t>30</a:t>
            </a:r>
          </a:p>
        </p:txBody>
      </p:sp>
      <p:pic>
        <p:nvPicPr>
          <p:cNvPr id="3994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3"/>
          <p:cNvSpPr>
            <a:spLocks noGrp="1"/>
          </p:cNvSpPr>
          <p:nvPr>
            <p:ph sz="quarter" idx="13"/>
          </p:nvPr>
        </p:nvSpPr>
        <p:spPr>
          <a:xfrm>
            <a:off x="3455988" y="1544638"/>
            <a:ext cx="4224337" cy="3886200"/>
          </a:xfrm>
        </p:spPr>
        <p:txBody>
          <a:bodyPr/>
          <a:lstStyle/>
          <a:p>
            <a:r>
              <a:rPr lang="en-US" altLang="en-US" dirty="0"/>
              <a:t>Elderly people are often more engaged in organizations that advocate their interests. Name one of these organizations. </a:t>
            </a:r>
          </a:p>
          <a:p>
            <a:pPr lvl="1"/>
            <a:r>
              <a:rPr lang="en-US" altLang="en-US" dirty="0"/>
              <a:t>AARP</a:t>
            </a:r>
          </a:p>
          <a:p>
            <a:pPr lvl="1"/>
            <a:r>
              <a:rPr lang="en-US" altLang="en-US" dirty="0"/>
              <a:t>NC to preserve social security and </a:t>
            </a:r>
            <a:r>
              <a:rPr lang="en-US" altLang="en-US" dirty="0" err="1"/>
              <a:t>medicare</a:t>
            </a:r>
            <a:endParaRPr lang="en-US" altLang="en-US" dirty="0"/>
          </a:p>
          <a:p>
            <a:pPr lvl="1"/>
            <a:r>
              <a:rPr lang="en-US" altLang="en-US" dirty="0"/>
              <a:t>NC of Black Aged</a:t>
            </a:r>
          </a:p>
          <a:p>
            <a:pPr lvl="1"/>
            <a:r>
              <a:rPr lang="en-US" altLang="en-US" dirty="0" err="1"/>
              <a:t>Gerontological</a:t>
            </a:r>
            <a:r>
              <a:rPr lang="en-US" altLang="en-US" dirty="0"/>
              <a:t> Society</a:t>
            </a:r>
          </a:p>
          <a:p>
            <a:endParaRPr lang="en-US" altLang="en-US" dirty="0"/>
          </a:p>
        </p:txBody>
      </p:sp>
      <p:sp>
        <p:nvSpPr>
          <p:cNvPr id="55298" name="Title 1"/>
          <p:cNvSpPr>
            <a:spLocks noGrp="1"/>
          </p:cNvSpPr>
          <p:nvPr>
            <p:ph type="title"/>
          </p:nvPr>
        </p:nvSpPr>
        <p:spPr>
          <a:xfrm>
            <a:off x="1069975" y="1554163"/>
            <a:ext cx="2206625" cy="1979612"/>
          </a:xfrm>
        </p:spPr>
        <p:txBody>
          <a:bodyPr/>
          <a:lstStyle/>
          <a:p>
            <a:pPr fontAlgn="auto">
              <a:spcAft>
                <a:spcPts val="0"/>
              </a:spcAft>
              <a:defRPr/>
            </a:pPr>
            <a:r>
              <a:rPr lang="en-US" altLang="en-US" dirty="0"/>
              <a:t>Human agency</a:t>
            </a:r>
            <a:br>
              <a:rPr lang="en-US" altLang="en-US" dirty="0"/>
            </a:br>
            <a:r>
              <a:rPr lang="en-US" altLang="en-US" dirty="0"/>
              <a:t>40</a:t>
            </a:r>
          </a:p>
        </p:txBody>
      </p:sp>
      <p:pic>
        <p:nvPicPr>
          <p:cNvPr id="4096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6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3"/>
          <p:cNvSpPr>
            <a:spLocks noGrp="1"/>
          </p:cNvSpPr>
          <p:nvPr>
            <p:ph sz="quarter" idx="13"/>
          </p:nvPr>
        </p:nvSpPr>
        <p:spPr>
          <a:xfrm>
            <a:off x="3455988" y="1544638"/>
            <a:ext cx="4224337" cy="3886200"/>
          </a:xfrm>
        </p:spPr>
        <p:txBody>
          <a:bodyPr/>
          <a:lstStyle/>
          <a:p>
            <a:r>
              <a:rPr lang="en-US" altLang="en-US" dirty="0"/>
              <a:t>The growing wealth gap, tax exemptions for the rich, bank bailouts, weakening unions, cuts to public benefits, disenfranchisement, the unemployment of young/educated people are all components in what </a:t>
            </a:r>
            <a:r>
              <a:rPr lang="en-US" altLang="en-US" dirty="0" err="1"/>
              <a:t>Eitzen</a:t>
            </a:r>
            <a:r>
              <a:rPr lang="en-US" altLang="en-US" dirty="0"/>
              <a:t> et al call a “____________.”</a:t>
            </a:r>
          </a:p>
          <a:p>
            <a:pPr lvl="1"/>
            <a:r>
              <a:rPr lang="en-US" altLang="en-US" dirty="0"/>
              <a:t>World class recipe for social unrest</a:t>
            </a:r>
          </a:p>
        </p:txBody>
      </p:sp>
      <p:sp>
        <p:nvSpPr>
          <p:cNvPr id="55298" name="Title 1"/>
          <p:cNvSpPr>
            <a:spLocks noGrp="1"/>
          </p:cNvSpPr>
          <p:nvPr>
            <p:ph type="title"/>
          </p:nvPr>
        </p:nvSpPr>
        <p:spPr>
          <a:xfrm>
            <a:off x="1069975" y="1554163"/>
            <a:ext cx="2282825" cy="1979612"/>
          </a:xfrm>
        </p:spPr>
        <p:txBody>
          <a:bodyPr/>
          <a:lstStyle/>
          <a:p>
            <a:pPr fontAlgn="auto">
              <a:spcAft>
                <a:spcPts val="0"/>
              </a:spcAft>
              <a:defRPr/>
            </a:pPr>
            <a:r>
              <a:rPr lang="en-US" altLang="en-US" dirty="0"/>
              <a:t>Human agency</a:t>
            </a:r>
            <a:br>
              <a:rPr lang="en-US" altLang="en-US" dirty="0"/>
            </a:br>
            <a:r>
              <a:rPr lang="en-US" altLang="en-US" dirty="0"/>
              <a:t>50</a:t>
            </a:r>
          </a:p>
        </p:txBody>
      </p:sp>
      <p:pic>
        <p:nvPicPr>
          <p:cNvPr id="4198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46331"/>
          </a:xfrm>
          <a:prstGeom prst="rect">
            <a:avLst/>
          </a:prstGeom>
          <a:noFill/>
        </p:spPr>
        <p:txBody>
          <a:bodyPr wrap="square" rtlCol="0">
            <a:spAutoFit/>
          </a:bodyPr>
          <a:lstStyle/>
          <a:p>
            <a:pPr algn="ctr"/>
            <a:r>
              <a:rPr lang="en-US" sz="3600" b="1" dirty="0">
                <a:solidFill>
                  <a:srgbClr val="FFFF00"/>
                </a:solidFill>
              </a:rPr>
              <a:t>LIGHTNING ROUND</a:t>
            </a:r>
          </a:p>
        </p:txBody>
      </p:sp>
      <p:sp>
        <p:nvSpPr>
          <p:cNvPr id="3" name="TextBox 2"/>
          <p:cNvSpPr txBox="1"/>
          <p:nvPr/>
        </p:nvSpPr>
        <p:spPr>
          <a:xfrm>
            <a:off x="228600" y="874931"/>
            <a:ext cx="8686800" cy="923330"/>
          </a:xfrm>
          <a:prstGeom prst="rect">
            <a:avLst/>
          </a:prstGeom>
          <a:noFill/>
        </p:spPr>
        <p:txBody>
          <a:bodyPr wrap="square" rtlCol="0">
            <a:spAutoFit/>
          </a:bodyPr>
          <a:lstStyle/>
          <a:p>
            <a:pPr algn="ctr"/>
            <a:r>
              <a:rPr lang="en-US" dirty="0">
                <a:solidFill>
                  <a:srgbClr val="FFFF00"/>
                </a:solidFill>
              </a:rPr>
              <a:t>You have 2 minutes to answer the following 5 questions. </a:t>
            </a:r>
          </a:p>
          <a:p>
            <a:pPr algn="ctr"/>
            <a:r>
              <a:rPr lang="en-US" dirty="0">
                <a:solidFill>
                  <a:srgbClr val="FFFF00"/>
                </a:solidFill>
              </a:rPr>
              <a:t>The group who gets the MOST correct will win the game.</a:t>
            </a:r>
          </a:p>
          <a:p>
            <a:pPr algn="ctr"/>
            <a:r>
              <a:rPr lang="en-US" b="1" i="1" dirty="0">
                <a:solidFill>
                  <a:srgbClr val="FFFF00"/>
                </a:solidFill>
              </a:rPr>
              <a:t>May the odds be ever in your favor</a:t>
            </a:r>
            <a:r>
              <a:rPr lang="en-US" b="1" dirty="0">
                <a:solidFill>
                  <a:srgbClr val="FFFF00"/>
                </a:solidFill>
              </a:rPr>
              <a:t> </a:t>
            </a:r>
          </a:p>
        </p:txBody>
      </p:sp>
      <p:sp>
        <p:nvSpPr>
          <p:cNvPr id="4" name="TextBox 3"/>
          <p:cNvSpPr txBox="1"/>
          <p:nvPr/>
        </p:nvSpPr>
        <p:spPr>
          <a:xfrm>
            <a:off x="381000" y="1905000"/>
            <a:ext cx="8382000" cy="3416320"/>
          </a:xfrm>
          <a:prstGeom prst="rect">
            <a:avLst/>
          </a:prstGeom>
          <a:noFill/>
        </p:spPr>
        <p:txBody>
          <a:bodyPr wrap="square" rtlCol="0">
            <a:spAutoFit/>
          </a:bodyPr>
          <a:lstStyle/>
          <a:p>
            <a:pPr marL="342900" indent="-342900">
              <a:buFont typeface="+mj-lt"/>
              <a:buAutoNum type="arabicPeriod"/>
            </a:pPr>
            <a:r>
              <a:rPr lang="en-US" b="1" dirty="0"/>
              <a:t>Policies where subsidies go directly to businesses in order to encourage companies to hire more workers and create more jobs are called _______.</a:t>
            </a:r>
          </a:p>
          <a:p>
            <a:pPr marL="342900" indent="-342900">
              <a:buFont typeface="+mj-lt"/>
              <a:buAutoNum type="arabicPeriod"/>
            </a:pPr>
            <a:r>
              <a:rPr lang="en-US" b="1" dirty="0"/>
              <a:t>This is a term that describes when independent contractors work from home.</a:t>
            </a:r>
          </a:p>
          <a:p>
            <a:pPr marL="342900" indent="-342900">
              <a:buFont typeface="+mj-lt"/>
              <a:buAutoNum type="arabicPeriod"/>
            </a:pPr>
            <a:r>
              <a:rPr lang="en-US" b="1" dirty="0"/>
              <a:t>__________ occurs when the goal of maintaining social movement organizations supersedes the original goals of the movement. </a:t>
            </a:r>
          </a:p>
          <a:p>
            <a:pPr marL="342900" indent="-342900">
              <a:buFont typeface="+mj-lt"/>
              <a:buAutoNum type="arabicPeriod"/>
            </a:pPr>
            <a:r>
              <a:rPr lang="en-US" b="1" dirty="0"/>
              <a:t>Which type of countries have the highest rate of population growth: low-, middle-, or high-income countries?</a:t>
            </a:r>
          </a:p>
          <a:p>
            <a:pPr marL="342900" indent="-342900">
              <a:buFont typeface="+mj-lt"/>
              <a:buAutoNum type="arabicPeriod"/>
            </a:pPr>
            <a:r>
              <a:rPr lang="en-US" b="1" dirty="0"/>
              <a:t>What was the ‘Battle in Seattle’?</a:t>
            </a:r>
          </a:p>
          <a:p>
            <a:pPr marL="342900" indent="-342900">
              <a:buFont typeface="+mj-lt"/>
              <a:buAutoNum type="arabicPeriod"/>
            </a:pPr>
            <a:endParaRPr lang="en-US" dirty="0"/>
          </a:p>
          <a:p>
            <a:endParaRPr lang="en-US" dirty="0"/>
          </a:p>
        </p:txBody>
      </p:sp>
      <p:sp>
        <p:nvSpPr>
          <p:cNvPr id="5" name="TextBox 4"/>
          <p:cNvSpPr txBox="1"/>
          <p:nvPr/>
        </p:nvSpPr>
        <p:spPr>
          <a:xfrm>
            <a:off x="228600" y="4976336"/>
            <a:ext cx="8686800" cy="1477328"/>
          </a:xfrm>
          <a:prstGeom prst="rect">
            <a:avLst/>
          </a:prstGeom>
          <a:noFill/>
        </p:spPr>
        <p:txBody>
          <a:bodyPr wrap="square" rtlCol="0">
            <a:spAutoFit/>
          </a:bodyPr>
          <a:lstStyle/>
          <a:p>
            <a:pPr algn="ctr"/>
            <a:r>
              <a:rPr lang="en-US" dirty="0">
                <a:solidFill>
                  <a:srgbClr val="FFFF00"/>
                </a:solidFill>
              </a:rPr>
              <a:t>Trickle down solutions</a:t>
            </a:r>
          </a:p>
          <a:p>
            <a:pPr algn="ctr"/>
            <a:r>
              <a:rPr lang="en-US" dirty="0" err="1">
                <a:solidFill>
                  <a:srgbClr val="FFFF00"/>
                </a:solidFill>
              </a:rPr>
              <a:t>Homeshoring</a:t>
            </a:r>
            <a:r>
              <a:rPr lang="en-US" dirty="0">
                <a:solidFill>
                  <a:srgbClr val="FFFF00"/>
                </a:solidFill>
              </a:rPr>
              <a:t>/</a:t>
            </a:r>
            <a:r>
              <a:rPr lang="en-US" dirty="0" err="1">
                <a:solidFill>
                  <a:srgbClr val="FFFF00"/>
                </a:solidFill>
              </a:rPr>
              <a:t>Homesourcing</a:t>
            </a:r>
            <a:endParaRPr lang="en-US" dirty="0">
              <a:solidFill>
                <a:srgbClr val="FFFF00"/>
              </a:solidFill>
            </a:endParaRPr>
          </a:p>
          <a:p>
            <a:pPr algn="ctr"/>
            <a:r>
              <a:rPr lang="en-US" dirty="0">
                <a:solidFill>
                  <a:srgbClr val="FFFF00"/>
                </a:solidFill>
              </a:rPr>
              <a:t>Goal Displacement</a:t>
            </a:r>
          </a:p>
          <a:p>
            <a:pPr algn="ctr"/>
            <a:r>
              <a:rPr lang="en-US" dirty="0">
                <a:solidFill>
                  <a:srgbClr val="FFFF00"/>
                </a:solidFill>
              </a:rPr>
              <a:t>Low-Income Countries</a:t>
            </a:r>
          </a:p>
          <a:p>
            <a:pPr algn="ctr"/>
            <a:r>
              <a:rPr lang="en-US" dirty="0">
                <a:solidFill>
                  <a:srgbClr val="FFFF00"/>
                </a:solidFill>
              </a:rPr>
              <a:t>1999 WTO protests</a:t>
            </a:r>
          </a:p>
        </p:txBody>
      </p:sp>
    </p:spTree>
    <p:extLst>
      <p:ext uri="{BB962C8B-B14F-4D97-AF65-F5344CB8AC3E}">
        <p14:creationId xmlns:p14="http://schemas.microsoft.com/office/powerpoint/2010/main" val="1133178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3"/>
          <p:cNvSpPr>
            <a:spLocks noGrp="1"/>
          </p:cNvSpPr>
          <p:nvPr>
            <p:ph sz="quarter" idx="13"/>
          </p:nvPr>
        </p:nvSpPr>
        <p:spPr>
          <a:xfrm>
            <a:off x="3455988" y="1544638"/>
            <a:ext cx="4224337" cy="3886200"/>
          </a:xfrm>
        </p:spPr>
        <p:txBody>
          <a:bodyPr/>
          <a:lstStyle/>
          <a:p>
            <a:r>
              <a:rPr lang="en-US" altLang="en-US" dirty="0"/>
              <a:t>This economic system inspires innovation through competition and private profit. </a:t>
            </a:r>
          </a:p>
          <a:p>
            <a:pPr lvl="1"/>
            <a:r>
              <a:rPr lang="en-US" altLang="en-US" dirty="0"/>
              <a:t>Capitalism</a:t>
            </a:r>
          </a:p>
        </p:txBody>
      </p:sp>
      <p:sp>
        <p:nvSpPr>
          <p:cNvPr id="18434" name="Title 1"/>
          <p:cNvSpPr>
            <a:spLocks noGrp="1"/>
          </p:cNvSpPr>
          <p:nvPr>
            <p:ph type="title"/>
          </p:nvPr>
        </p:nvSpPr>
        <p:spPr/>
        <p:txBody>
          <a:bodyPr/>
          <a:lstStyle/>
          <a:p>
            <a:pPr fontAlgn="auto">
              <a:spcAft>
                <a:spcPts val="0"/>
              </a:spcAft>
              <a:defRPr/>
            </a:pPr>
            <a:r>
              <a:rPr lang="en-US" altLang="en-US" dirty="0"/>
              <a:t>Order Perspective 20 </a:t>
            </a:r>
          </a:p>
        </p:txBody>
      </p:sp>
      <p:pic>
        <p:nvPicPr>
          <p:cNvPr id="1331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3"/>
          <p:cNvSpPr>
            <a:spLocks noGrp="1"/>
          </p:cNvSpPr>
          <p:nvPr>
            <p:ph sz="quarter" idx="13"/>
          </p:nvPr>
        </p:nvSpPr>
        <p:spPr>
          <a:xfrm>
            <a:off x="3455988" y="1544638"/>
            <a:ext cx="4224337" cy="3886200"/>
          </a:xfrm>
        </p:spPr>
        <p:txBody>
          <a:bodyPr/>
          <a:lstStyle/>
          <a:p>
            <a:r>
              <a:rPr lang="en-US" altLang="en-US" dirty="0"/>
              <a:t>This pluralist theory of power argues that citizens have the power in society because they elect political officials. </a:t>
            </a:r>
          </a:p>
          <a:p>
            <a:pPr lvl="1"/>
            <a:r>
              <a:rPr lang="en-US" altLang="en-US" dirty="0"/>
              <a:t>Representative Democracy</a:t>
            </a:r>
          </a:p>
        </p:txBody>
      </p:sp>
      <p:sp>
        <p:nvSpPr>
          <p:cNvPr id="20482" name="Title 1"/>
          <p:cNvSpPr>
            <a:spLocks noGrp="1"/>
          </p:cNvSpPr>
          <p:nvPr>
            <p:ph type="title"/>
          </p:nvPr>
        </p:nvSpPr>
        <p:spPr/>
        <p:txBody>
          <a:bodyPr/>
          <a:lstStyle/>
          <a:p>
            <a:pPr fontAlgn="auto">
              <a:spcAft>
                <a:spcPts val="0"/>
              </a:spcAft>
              <a:defRPr/>
            </a:pPr>
            <a:r>
              <a:rPr lang="en-US" altLang="en-US" dirty="0"/>
              <a:t>Order Perspective 30 </a:t>
            </a:r>
          </a:p>
        </p:txBody>
      </p:sp>
      <p:pic>
        <p:nvPicPr>
          <p:cNvPr id="14340"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3"/>
          <p:cNvSpPr>
            <a:spLocks noGrp="1"/>
          </p:cNvSpPr>
          <p:nvPr>
            <p:ph sz="quarter" idx="13"/>
          </p:nvPr>
        </p:nvSpPr>
        <p:spPr>
          <a:xfrm>
            <a:off x="3455988" y="1544638"/>
            <a:ext cx="4224337" cy="3886200"/>
          </a:xfrm>
        </p:spPr>
        <p:txBody>
          <a:bodyPr/>
          <a:lstStyle/>
          <a:p>
            <a:r>
              <a:rPr lang="en-US" altLang="en-US" dirty="0"/>
              <a:t>This practice of sorting students is functional because it helps them find and accept their appropriate place in the societal division of labor. </a:t>
            </a:r>
          </a:p>
          <a:p>
            <a:pPr lvl="1"/>
            <a:r>
              <a:rPr lang="en-US" altLang="en-US" dirty="0"/>
              <a:t>Tracking</a:t>
            </a:r>
          </a:p>
        </p:txBody>
      </p:sp>
      <p:sp>
        <p:nvSpPr>
          <p:cNvPr id="22530" name="Title 1"/>
          <p:cNvSpPr>
            <a:spLocks noGrp="1"/>
          </p:cNvSpPr>
          <p:nvPr>
            <p:ph type="title"/>
          </p:nvPr>
        </p:nvSpPr>
        <p:spPr/>
        <p:txBody>
          <a:bodyPr/>
          <a:lstStyle/>
          <a:p>
            <a:pPr fontAlgn="auto">
              <a:spcAft>
                <a:spcPts val="0"/>
              </a:spcAft>
              <a:defRPr/>
            </a:pPr>
            <a:r>
              <a:rPr lang="en-US" altLang="en-US" dirty="0"/>
              <a:t>Order Perspective40 </a:t>
            </a:r>
          </a:p>
        </p:txBody>
      </p:sp>
      <p:pic>
        <p:nvPicPr>
          <p:cNvPr id="15364"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3"/>
          <p:cNvSpPr>
            <a:spLocks noGrp="1"/>
          </p:cNvSpPr>
          <p:nvPr>
            <p:ph sz="quarter" idx="13"/>
          </p:nvPr>
        </p:nvSpPr>
        <p:spPr>
          <a:xfrm>
            <a:off x="3455988" y="1544638"/>
            <a:ext cx="4224337" cy="3886200"/>
          </a:xfrm>
        </p:spPr>
        <p:txBody>
          <a:bodyPr/>
          <a:lstStyle/>
          <a:p>
            <a:r>
              <a:rPr lang="en-US" altLang="en-US" dirty="0"/>
              <a:t>Adam Smith argued that capitalist markets are functional and self-sustaining because they are driven by…</a:t>
            </a:r>
          </a:p>
          <a:p>
            <a:pPr lvl="1"/>
            <a:r>
              <a:rPr lang="en-US" altLang="en-US" dirty="0"/>
              <a:t>The invisible hand</a:t>
            </a:r>
          </a:p>
        </p:txBody>
      </p:sp>
      <p:sp>
        <p:nvSpPr>
          <p:cNvPr id="24578" name="Title 1"/>
          <p:cNvSpPr>
            <a:spLocks noGrp="1"/>
          </p:cNvSpPr>
          <p:nvPr>
            <p:ph type="title"/>
          </p:nvPr>
        </p:nvSpPr>
        <p:spPr/>
        <p:txBody>
          <a:bodyPr/>
          <a:lstStyle/>
          <a:p>
            <a:pPr fontAlgn="auto">
              <a:spcAft>
                <a:spcPts val="0"/>
              </a:spcAft>
              <a:defRPr/>
            </a:pPr>
            <a:r>
              <a:rPr lang="en-US" altLang="en-US" dirty="0"/>
              <a:t>Order Perspective50 </a:t>
            </a:r>
          </a:p>
        </p:txBody>
      </p:sp>
      <p:pic>
        <p:nvPicPr>
          <p:cNvPr id="16388"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3"/>
          <p:cNvSpPr>
            <a:spLocks noGrp="1"/>
          </p:cNvSpPr>
          <p:nvPr>
            <p:ph sz="quarter" idx="13"/>
          </p:nvPr>
        </p:nvSpPr>
        <p:spPr>
          <a:xfrm>
            <a:off x="3455988" y="1544638"/>
            <a:ext cx="4224337" cy="3886200"/>
          </a:xfrm>
        </p:spPr>
        <p:txBody>
          <a:bodyPr/>
          <a:lstStyle/>
          <a:p>
            <a:r>
              <a:rPr lang="en-US" altLang="en-US" dirty="0"/>
              <a:t>Political leaders and political institutions (such as Congress or the Supreme Court) exist to support the interests of: </a:t>
            </a:r>
          </a:p>
          <a:p>
            <a:pPr lvl="1"/>
            <a:r>
              <a:rPr lang="en-US" altLang="en-US" dirty="0"/>
              <a:t>Those in power/Ruling class</a:t>
            </a:r>
          </a:p>
        </p:txBody>
      </p:sp>
      <p:sp>
        <p:nvSpPr>
          <p:cNvPr id="26626" name="Title 1"/>
          <p:cNvSpPr>
            <a:spLocks noGrp="1"/>
          </p:cNvSpPr>
          <p:nvPr>
            <p:ph type="title"/>
          </p:nvPr>
        </p:nvSpPr>
        <p:spPr/>
        <p:txBody>
          <a:bodyPr/>
          <a:lstStyle/>
          <a:p>
            <a:pPr fontAlgn="auto">
              <a:spcAft>
                <a:spcPts val="0"/>
              </a:spcAft>
              <a:defRPr/>
            </a:pPr>
            <a:r>
              <a:rPr lang="en-US" altLang="en-US" dirty="0"/>
              <a:t>Conflict perspective10 </a:t>
            </a:r>
          </a:p>
        </p:txBody>
      </p:sp>
      <p:pic>
        <p:nvPicPr>
          <p:cNvPr id="17412"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3"/>
          <p:cNvSpPr>
            <a:spLocks noGrp="1"/>
          </p:cNvSpPr>
          <p:nvPr>
            <p:ph sz="quarter" idx="13"/>
          </p:nvPr>
        </p:nvSpPr>
        <p:spPr>
          <a:xfrm>
            <a:off x="3455988" y="1544638"/>
            <a:ext cx="4224337" cy="3886200"/>
          </a:xfrm>
        </p:spPr>
        <p:txBody>
          <a:bodyPr/>
          <a:lstStyle/>
          <a:p>
            <a:r>
              <a:rPr lang="en-US" altLang="en-US" dirty="0"/>
              <a:t>Families play a crucial role in the reproduction of ________ inequality</a:t>
            </a:r>
          </a:p>
          <a:p>
            <a:pPr lvl="1"/>
            <a:r>
              <a:rPr lang="en-US" altLang="en-US" dirty="0"/>
              <a:t>Class/socioeconomic</a:t>
            </a:r>
          </a:p>
        </p:txBody>
      </p:sp>
      <p:sp>
        <p:nvSpPr>
          <p:cNvPr id="28674" name="Title 1"/>
          <p:cNvSpPr>
            <a:spLocks noGrp="1"/>
          </p:cNvSpPr>
          <p:nvPr>
            <p:ph type="title"/>
          </p:nvPr>
        </p:nvSpPr>
        <p:spPr/>
        <p:txBody>
          <a:bodyPr/>
          <a:lstStyle/>
          <a:p>
            <a:pPr fontAlgn="auto">
              <a:spcAft>
                <a:spcPts val="0"/>
              </a:spcAft>
              <a:defRPr/>
            </a:pPr>
            <a:r>
              <a:rPr lang="en-US" altLang="en-US" dirty="0"/>
              <a:t>Conflict perspective20 </a:t>
            </a:r>
          </a:p>
        </p:txBody>
      </p:sp>
      <p:pic>
        <p:nvPicPr>
          <p:cNvPr id="18436" name="Picture 2" descr="C:\Users\Robin\AppData\Local\Microsoft\Windows\Temporary Internet Files\Content.IE5\UKPIYV1G\MCj04421220000[1].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adesh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1156</Words>
  <Application>Microsoft Office PowerPoint</Application>
  <PresentationFormat>On-screen Show (4:3)</PresentationFormat>
  <Paragraphs>191</Paragraphs>
  <Slides>33</Slides>
  <Notes>31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Arial Black</vt:lpstr>
      <vt:lpstr>Calibri</vt:lpstr>
      <vt:lpstr>Candara</vt:lpstr>
      <vt:lpstr>Office Theme</vt:lpstr>
      <vt:lpstr>Tradeshow</vt:lpstr>
      <vt:lpstr>Jeopardy</vt:lpstr>
      <vt:lpstr>PowerPoint Presentation</vt:lpstr>
      <vt:lpstr>Order Perspective10</vt:lpstr>
      <vt:lpstr>Order Perspective 20 </vt:lpstr>
      <vt:lpstr>Order Perspective 30 </vt:lpstr>
      <vt:lpstr>Order Perspective40 </vt:lpstr>
      <vt:lpstr>Order Perspective50 </vt:lpstr>
      <vt:lpstr>Conflict perspective10 </vt:lpstr>
      <vt:lpstr>Conflict perspective20 </vt:lpstr>
      <vt:lpstr>Conflict perspective30 </vt:lpstr>
      <vt:lpstr>Conflict perspective40 </vt:lpstr>
      <vt:lpstr>Conflict perspective50 </vt:lpstr>
      <vt:lpstr>Name the author  10 </vt:lpstr>
      <vt:lpstr>Name the Author 20 </vt:lpstr>
      <vt:lpstr>Name the author  30 </vt:lpstr>
      <vt:lpstr>Name the author  40 </vt:lpstr>
      <vt:lpstr>Name the author  50 </vt:lpstr>
      <vt:lpstr>institutions 10 </vt:lpstr>
      <vt:lpstr>institutions 20</vt:lpstr>
      <vt:lpstr>institutions 30 </vt:lpstr>
      <vt:lpstr>institutions 40 </vt:lpstr>
      <vt:lpstr>institutions 50 </vt:lpstr>
      <vt:lpstr>Global inequality 10 </vt:lpstr>
      <vt:lpstr>Global inequality  20</vt:lpstr>
      <vt:lpstr>Global inequality 30</vt:lpstr>
      <vt:lpstr>Global inequality 40</vt:lpstr>
      <vt:lpstr>Global inequality 50</vt:lpstr>
      <vt:lpstr>Human agency 10 </vt:lpstr>
      <vt:lpstr>Human agency 20</vt:lpstr>
      <vt:lpstr>Human agency 30</vt:lpstr>
      <vt:lpstr>Human agency 40</vt:lpstr>
      <vt:lpstr>Human agency 50</vt:lpstr>
      <vt:lpstr>PowerPoint Presentation</vt:lpstr>
    </vt:vector>
  </TitlesOfParts>
  <Company>Educational Technology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JEOPARDY</dc:title>
  <dc:subject>Jeopardy Template</dc:subject>
  <dc:creator>Educational Technology Network</dc:creator>
  <cp:keywords>Jeopardy Powerpoint Template;Educational Technology</cp:keywords>
  <dc:description>www.edtechnetwork.com</dc:description>
  <cp:lastModifiedBy>erica.c.bender@gmail.com</cp:lastModifiedBy>
  <cp:revision>60</cp:revision>
  <dcterms:created xsi:type="dcterms:W3CDTF">2009-08-08T13:06:01Z</dcterms:created>
  <dcterms:modified xsi:type="dcterms:W3CDTF">2018-01-05T01:10:01Z</dcterms:modified>
  <cp:category>Jeopardy Template</cp:category>
</cp:coreProperties>
</file>